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2"/>
  </p:notesMasterIdLst>
  <p:sldIdLst>
    <p:sldId id="256" r:id="rId2"/>
    <p:sldId id="259" r:id="rId3"/>
    <p:sldId id="271" r:id="rId4"/>
    <p:sldId id="270" r:id="rId5"/>
    <p:sldId id="305" r:id="rId6"/>
    <p:sldId id="257" r:id="rId7"/>
    <p:sldId id="297" r:id="rId8"/>
    <p:sldId id="298" r:id="rId9"/>
    <p:sldId id="299" r:id="rId10"/>
    <p:sldId id="258" r:id="rId11"/>
    <p:sldId id="274" r:id="rId12"/>
    <p:sldId id="272" r:id="rId13"/>
    <p:sldId id="319" r:id="rId14"/>
    <p:sldId id="273" r:id="rId15"/>
    <p:sldId id="263" r:id="rId16"/>
    <p:sldId id="320" r:id="rId17"/>
    <p:sldId id="264" r:id="rId18"/>
    <p:sldId id="307" r:id="rId19"/>
    <p:sldId id="275" r:id="rId20"/>
    <p:sldId id="276" r:id="rId21"/>
    <p:sldId id="277" r:id="rId22"/>
    <p:sldId id="311" r:id="rId23"/>
    <p:sldId id="310" r:id="rId24"/>
    <p:sldId id="309" r:id="rId25"/>
    <p:sldId id="279" r:id="rId26"/>
    <p:sldId id="280" r:id="rId27"/>
    <p:sldId id="312" r:id="rId28"/>
    <p:sldId id="315" r:id="rId29"/>
    <p:sldId id="318" r:id="rId30"/>
    <p:sldId id="316"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99"/>
    <p:restoredTop sz="86424"/>
  </p:normalViewPr>
  <p:slideViewPr>
    <p:cSldViewPr snapToGrid="0" snapToObjects="1">
      <p:cViewPr varScale="1">
        <p:scale>
          <a:sx n="100" d="100"/>
          <a:sy n="100" d="100"/>
        </p:scale>
        <p:origin x="1056" y="168"/>
      </p:cViewPr>
      <p:guideLst/>
    </p:cSldViewPr>
  </p:slideViewPr>
  <p:outlineViewPr>
    <p:cViewPr>
      <p:scale>
        <a:sx n="33" d="100"/>
        <a:sy n="33" d="100"/>
      </p:scale>
      <p:origin x="0" y="-5560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F045C7-6F01-9D4F-8BA5-418E07F2696D}" type="datetimeFigureOut">
              <a:rPr lang="en-US" smtClean="0"/>
              <a:t>3/29/20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EC52E2-7BE5-614A-A320-7801FBD92C2A}" type="slidenum">
              <a:rPr lang="en-US" smtClean="0"/>
              <a:t>‹#›</a:t>
            </a:fld>
            <a:endParaRPr lang="en-US"/>
          </a:p>
        </p:txBody>
      </p:sp>
    </p:spTree>
    <p:extLst>
      <p:ext uri="{BB962C8B-B14F-4D97-AF65-F5344CB8AC3E}">
        <p14:creationId xmlns:p14="http://schemas.microsoft.com/office/powerpoint/2010/main" val="3610164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EC52E2-7BE5-614A-A320-7801FBD92C2A}" type="slidenum">
              <a:rPr lang="en-US" smtClean="0"/>
              <a:t>4</a:t>
            </a:fld>
            <a:endParaRPr lang="en-US"/>
          </a:p>
        </p:txBody>
      </p:sp>
    </p:spTree>
    <p:extLst>
      <p:ext uri="{BB962C8B-B14F-4D97-AF65-F5344CB8AC3E}">
        <p14:creationId xmlns:p14="http://schemas.microsoft.com/office/powerpoint/2010/main" val="287275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85EC52E2-7BE5-614A-A320-7801FBD92C2A}" type="slidenum">
              <a:rPr lang="en-US" smtClean="0"/>
              <a:t>17</a:t>
            </a:fld>
            <a:endParaRPr lang="en-US"/>
          </a:p>
        </p:txBody>
      </p:sp>
    </p:spTree>
    <p:extLst>
      <p:ext uri="{BB962C8B-B14F-4D97-AF65-F5344CB8AC3E}">
        <p14:creationId xmlns:p14="http://schemas.microsoft.com/office/powerpoint/2010/main" val="386776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EC52E2-7BE5-614A-A320-7801FBD92C2A}" type="slidenum">
              <a:rPr lang="en-US" smtClean="0"/>
              <a:t>26</a:t>
            </a:fld>
            <a:endParaRPr lang="en-US"/>
          </a:p>
        </p:txBody>
      </p:sp>
    </p:spTree>
    <p:extLst>
      <p:ext uri="{BB962C8B-B14F-4D97-AF65-F5344CB8AC3E}">
        <p14:creationId xmlns:p14="http://schemas.microsoft.com/office/powerpoint/2010/main" val="2715139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GB"/>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GB"/>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GB"/>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GB"/>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3/29/20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GB"/>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3/29/20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3/29/20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3/29/20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GB"/>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3/29/20</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3/29/20</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7E621-BCBC-1843-9524-2401186F9B0F}"/>
              </a:ext>
            </a:extLst>
          </p:cNvPr>
          <p:cNvSpPr>
            <a:spLocks noGrp="1"/>
          </p:cNvSpPr>
          <p:nvPr>
            <p:ph type="ctrTitle"/>
          </p:nvPr>
        </p:nvSpPr>
        <p:spPr>
          <a:xfrm>
            <a:off x="2417779" y="764198"/>
            <a:ext cx="8637073" cy="2541431"/>
          </a:xfrm>
        </p:spPr>
        <p:txBody>
          <a:bodyPr>
            <a:noAutofit/>
          </a:bodyPr>
          <a:lstStyle/>
          <a:p>
            <a:r>
              <a:rPr lang="en-US" sz="3200" b="1" dirty="0">
                <a:solidFill>
                  <a:srgbClr val="C00000"/>
                </a:solidFill>
              </a:rPr>
              <a:t>HISTORY AND DEVELOPMENT OF ENVIRONMENTAL ANTHROPOLOGY</a:t>
            </a:r>
          </a:p>
        </p:txBody>
      </p:sp>
    </p:spTree>
    <p:extLst>
      <p:ext uri="{BB962C8B-B14F-4D97-AF65-F5344CB8AC3E}">
        <p14:creationId xmlns:p14="http://schemas.microsoft.com/office/powerpoint/2010/main" val="22814640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84A5E-2634-D145-A80E-828114055C07}"/>
              </a:ext>
            </a:extLst>
          </p:cNvPr>
          <p:cNvSpPr>
            <a:spLocks noGrp="1"/>
          </p:cNvSpPr>
          <p:nvPr>
            <p:ph type="title"/>
          </p:nvPr>
        </p:nvSpPr>
        <p:spPr/>
        <p:txBody>
          <a:bodyPr/>
          <a:lstStyle/>
          <a:p>
            <a:r>
              <a:rPr lang="en-US" dirty="0"/>
              <a:t>The Origin of Species (1859)</a:t>
            </a:r>
          </a:p>
        </p:txBody>
      </p:sp>
      <p:sp>
        <p:nvSpPr>
          <p:cNvPr id="3" name="Content Placeholder 2">
            <a:extLst>
              <a:ext uri="{FF2B5EF4-FFF2-40B4-BE49-F238E27FC236}">
                <a16:creationId xmlns:a16="http://schemas.microsoft.com/office/drawing/2014/main" id="{D0EF02FD-60A9-C441-BB39-810A861F933A}"/>
              </a:ext>
            </a:extLst>
          </p:cNvPr>
          <p:cNvSpPr>
            <a:spLocks noGrp="1"/>
          </p:cNvSpPr>
          <p:nvPr>
            <p:ph idx="1"/>
          </p:nvPr>
        </p:nvSpPr>
        <p:spPr>
          <a:xfrm>
            <a:off x="1650448" y="1939532"/>
            <a:ext cx="9205535" cy="4037749"/>
          </a:xfrm>
        </p:spPr>
        <p:txBody>
          <a:bodyPr>
            <a:normAutofit/>
          </a:bodyPr>
          <a:lstStyle/>
          <a:p>
            <a:pPr algn="just"/>
            <a:r>
              <a:rPr lang="en-US" b="1" dirty="0"/>
              <a:t>Charles Darwin</a:t>
            </a:r>
            <a:r>
              <a:rPr lang="en-US" dirty="0"/>
              <a:t> presented a synthetic theory of evolution based on the idea of descent with modification. In each generation, more individuals are produced than can survive (because of limited resources), and competition between individuals arises. Individuals with favorable characteristics, or variations, survive to reproduce. </a:t>
            </a:r>
          </a:p>
          <a:p>
            <a:pPr lvl="1" algn="just"/>
            <a:r>
              <a:rPr lang="en-US" dirty="0"/>
              <a:t>It is the environmental context that determines whether or not a trait is beneficial. </a:t>
            </a:r>
          </a:p>
          <a:p>
            <a:pPr algn="just"/>
            <a:endParaRPr lang="en-US" b="1" dirty="0"/>
          </a:p>
          <a:p>
            <a:pPr algn="just"/>
            <a:r>
              <a:rPr lang="en-US" b="1" dirty="0"/>
              <a:t>Thomas R. Malthus</a:t>
            </a:r>
            <a:r>
              <a:rPr lang="en-US" dirty="0"/>
              <a:t> had an obvious influence on Darwin’s formulations. Malthus pioneered demographic studies, arguing that human populations naturally tend to outstrip their food supply. This circumstance leads to disease and hunger which eventually put a limit on the growth of the population.</a:t>
            </a:r>
          </a:p>
        </p:txBody>
      </p:sp>
    </p:spTree>
    <p:extLst>
      <p:ext uri="{BB962C8B-B14F-4D97-AF65-F5344CB8AC3E}">
        <p14:creationId xmlns:p14="http://schemas.microsoft.com/office/powerpoint/2010/main" val="2345020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262F449-4F46-8C42-94FD-1BD358774038}"/>
              </a:ext>
            </a:extLst>
          </p:cNvPr>
          <p:cNvSpPr>
            <a:spLocks noGrp="1"/>
          </p:cNvSpPr>
          <p:nvPr>
            <p:ph idx="1"/>
          </p:nvPr>
        </p:nvSpPr>
        <p:spPr>
          <a:xfrm>
            <a:off x="1451579" y="1853754"/>
            <a:ext cx="9603275" cy="4604009"/>
          </a:xfrm>
        </p:spPr>
        <p:txBody>
          <a:bodyPr>
            <a:normAutofit/>
          </a:bodyPr>
          <a:lstStyle/>
          <a:p>
            <a:pPr algn="just"/>
            <a:r>
              <a:rPr lang="en-US" dirty="0"/>
              <a:t>As a reaction to Darwin’s theory, some anthropologists eventually turned to </a:t>
            </a:r>
            <a:r>
              <a:rPr lang="en-US" b="1" dirty="0"/>
              <a:t>environmental determinism</a:t>
            </a:r>
            <a:r>
              <a:rPr lang="en-US" dirty="0"/>
              <a:t>. </a:t>
            </a:r>
          </a:p>
          <a:p>
            <a:pPr algn="just"/>
            <a:endParaRPr lang="en-US" dirty="0"/>
          </a:p>
          <a:p>
            <a:pPr algn="just"/>
            <a:r>
              <a:rPr lang="en-US" dirty="0"/>
              <a:t>The earliest attempts at environmental determinism mapped cultural features of human populations according to environmental information (for example, correlations were drawn between natural features and human technologies). </a:t>
            </a:r>
          </a:p>
          <a:p>
            <a:pPr algn="just"/>
            <a:endParaRPr lang="en-US" dirty="0"/>
          </a:p>
          <a:p>
            <a:pPr algn="just"/>
            <a:r>
              <a:rPr lang="en-US" dirty="0"/>
              <a:t>The detailed ethnographic accounts of Boas, Malinowski, and others led to the realization that environmental determinism could not sufficiently account for observed realities, and a weaker form of determinism began to emerge (Milton 1997).</a:t>
            </a:r>
          </a:p>
        </p:txBody>
      </p:sp>
    </p:spTree>
    <p:extLst>
      <p:ext uri="{BB962C8B-B14F-4D97-AF65-F5344CB8AC3E}">
        <p14:creationId xmlns:p14="http://schemas.microsoft.com/office/powerpoint/2010/main" val="809482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07F7F-9E11-054E-8E6D-6E6493517BAA}"/>
              </a:ext>
            </a:extLst>
          </p:cNvPr>
          <p:cNvSpPr>
            <a:spLocks noGrp="1"/>
          </p:cNvSpPr>
          <p:nvPr>
            <p:ph type="title"/>
          </p:nvPr>
        </p:nvSpPr>
        <p:spPr>
          <a:xfrm>
            <a:off x="1451579" y="1153886"/>
            <a:ext cx="9603275" cy="699868"/>
          </a:xfrm>
        </p:spPr>
        <p:txBody>
          <a:bodyPr>
            <a:normAutofit/>
          </a:bodyPr>
          <a:lstStyle/>
          <a:p>
            <a:r>
              <a:rPr lang="en-US" sz="2800" dirty="0"/>
              <a:t>development OF ecological anthropology</a:t>
            </a:r>
          </a:p>
        </p:txBody>
      </p:sp>
      <p:sp>
        <p:nvSpPr>
          <p:cNvPr id="3" name="Content Placeholder 2">
            <a:extLst>
              <a:ext uri="{FF2B5EF4-FFF2-40B4-BE49-F238E27FC236}">
                <a16:creationId xmlns:a16="http://schemas.microsoft.com/office/drawing/2014/main" id="{0FE4B3D8-6B91-C547-8E97-F031ECFFB8F3}"/>
              </a:ext>
            </a:extLst>
          </p:cNvPr>
          <p:cNvSpPr>
            <a:spLocks noGrp="1"/>
          </p:cNvSpPr>
          <p:nvPr>
            <p:ph idx="1"/>
          </p:nvPr>
        </p:nvSpPr>
        <p:spPr>
          <a:xfrm>
            <a:off x="1682792" y="2082354"/>
            <a:ext cx="9140848" cy="3621760"/>
          </a:xfrm>
        </p:spPr>
        <p:txBody>
          <a:bodyPr>
            <a:normAutofit/>
          </a:bodyPr>
          <a:lstStyle/>
          <a:p>
            <a:pPr marL="0" indent="0" algn="just">
              <a:buNone/>
            </a:pPr>
            <a:r>
              <a:rPr lang="en-US" dirty="0"/>
              <a:t>Ecological anthropology emerged from the Boasian school of historical particularism. It can be seen as having passed through two stages and now entering a third. </a:t>
            </a:r>
          </a:p>
          <a:p>
            <a:pPr marL="0" indent="0" algn="just">
              <a:buNone/>
            </a:pPr>
            <a:r>
              <a:rPr lang="en-US" dirty="0"/>
              <a:t>The term </a:t>
            </a:r>
            <a:r>
              <a:rPr lang="en-US" dirty="0">
                <a:solidFill>
                  <a:srgbClr val="C00000"/>
                </a:solidFill>
              </a:rPr>
              <a:t>“stage”</a:t>
            </a:r>
            <a:r>
              <a:rPr lang="en-US" dirty="0"/>
              <a:t> is used to refer to a set of works that share theoretical approaches, modes of explanation, and choices of research problems.</a:t>
            </a:r>
          </a:p>
          <a:p>
            <a:pPr algn="just"/>
            <a:r>
              <a:rPr lang="en-US" dirty="0"/>
              <a:t>The </a:t>
            </a:r>
            <a:r>
              <a:rPr lang="en-US" dirty="0">
                <a:solidFill>
                  <a:srgbClr val="C00000"/>
                </a:solidFill>
              </a:rPr>
              <a:t>first stage</a:t>
            </a:r>
            <a:r>
              <a:rPr lang="en-US" dirty="0"/>
              <a:t> is characterized by the work of Julian Steward and Leslie White,</a:t>
            </a:r>
          </a:p>
          <a:p>
            <a:r>
              <a:rPr lang="en-US" dirty="0"/>
              <a:t>the </a:t>
            </a:r>
            <a:r>
              <a:rPr lang="en-US" dirty="0">
                <a:solidFill>
                  <a:srgbClr val="C00000"/>
                </a:solidFill>
              </a:rPr>
              <a:t>second</a:t>
            </a:r>
            <a:r>
              <a:rPr lang="en-US" dirty="0"/>
              <a:t> is termed neofunctionalism and </a:t>
            </a:r>
            <a:r>
              <a:rPr lang="en-US" dirty="0" err="1"/>
              <a:t>neoevolutionism</a:t>
            </a:r>
            <a:r>
              <a:rPr lang="en-US" dirty="0"/>
              <a:t>, </a:t>
            </a:r>
          </a:p>
          <a:p>
            <a:r>
              <a:rPr lang="en-US" dirty="0"/>
              <a:t>The </a:t>
            </a:r>
            <a:r>
              <a:rPr lang="en-US" dirty="0">
                <a:solidFill>
                  <a:srgbClr val="C00000"/>
                </a:solidFill>
              </a:rPr>
              <a:t>third</a:t>
            </a:r>
            <a:r>
              <a:rPr lang="en-US" dirty="0"/>
              <a:t> one is called processual </a:t>
            </a:r>
            <a:r>
              <a:rPr lang="en-US" dirty="0" err="1"/>
              <a:t>elcological</a:t>
            </a:r>
            <a:r>
              <a:rPr lang="en-US" dirty="0"/>
              <a:t> anthropology</a:t>
            </a:r>
          </a:p>
          <a:p>
            <a:endParaRPr lang="en-US" dirty="0"/>
          </a:p>
        </p:txBody>
      </p:sp>
    </p:spTree>
    <p:extLst>
      <p:ext uri="{BB962C8B-B14F-4D97-AF65-F5344CB8AC3E}">
        <p14:creationId xmlns:p14="http://schemas.microsoft.com/office/powerpoint/2010/main" val="4851524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330AC-8BA4-5D41-AEAE-97424935AE5E}"/>
              </a:ext>
            </a:extLst>
          </p:cNvPr>
          <p:cNvSpPr>
            <a:spLocks noGrp="1"/>
          </p:cNvSpPr>
          <p:nvPr>
            <p:ph type="title"/>
          </p:nvPr>
        </p:nvSpPr>
        <p:spPr>
          <a:xfrm>
            <a:off x="1534479" y="1121229"/>
            <a:ext cx="10060983" cy="586657"/>
          </a:xfrm>
        </p:spPr>
        <p:txBody>
          <a:bodyPr>
            <a:noAutofit/>
          </a:bodyPr>
          <a:lstStyle/>
          <a:p>
            <a:r>
              <a:rPr lang="en-US" sz="2400" dirty="0" err="1"/>
              <a:t>tHE</a:t>
            </a:r>
            <a:r>
              <a:rPr lang="en-US" sz="2400" dirty="0"/>
              <a:t> POINT OF REACTION IN ECOLOGICAL ANTHROPOLOGY:</a:t>
            </a:r>
          </a:p>
        </p:txBody>
      </p:sp>
      <p:sp>
        <p:nvSpPr>
          <p:cNvPr id="3" name="Content Placeholder 2">
            <a:extLst>
              <a:ext uri="{FF2B5EF4-FFF2-40B4-BE49-F238E27FC236}">
                <a16:creationId xmlns:a16="http://schemas.microsoft.com/office/drawing/2014/main" id="{F09331E0-359F-BA43-9459-C52B95B66D4A}"/>
              </a:ext>
            </a:extLst>
          </p:cNvPr>
          <p:cNvSpPr>
            <a:spLocks noGrp="1"/>
          </p:cNvSpPr>
          <p:nvPr>
            <p:ph idx="1"/>
          </p:nvPr>
        </p:nvSpPr>
        <p:spPr>
          <a:xfrm>
            <a:off x="1285946" y="2015732"/>
            <a:ext cx="9934540" cy="4037749"/>
          </a:xfrm>
        </p:spPr>
        <p:txBody>
          <a:bodyPr>
            <a:noAutofit/>
          </a:bodyPr>
          <a:lstStyle/>
          <a:p>
            <a:pPr algn="just"/>
            <a:r>
              <a:rPr lang="en-US" dirty="0"/>
              <a:t>In the 1950s, dissatisfaction with existing vague and rigid theories of cultural change stimulated the adoption of an ecological perspective. This new perspective considers the role of the physical environment in cultural change in a more sophisticated manner than environmental determinism.</a:t>
            </a:r>
          </a:p>
          <a:p>
            <a:pPr algn="just"/>
            <a:endParaRPr lang="en-US" dirty="0"/>
          </a:p>
          <a:p>
            <a:pPr algn="just"/>
            <a:r>
              <a:rPr lang="en-US" dirty="0"/>
              <a:t>Ecological anthropology is also a reaction to </a:t>
            </a:r>
            <a:r>
              <a:rPr lang="en-US" b="1" dirty="0"/>
              <a:t>idealism</a:t>
            </a:r>
            <a:r>
              <a:rPr lang="en-US" dirty="0"/>
              <a:t>, which is the idea that all objects in nature and experience are representations of the mind. Ecological anthropology inherently opposes the notion that ideas drive all human activities and existence. This particular field illustrates a turn toward the study of the material conditions of the environment, which have the potential to affect ideas.  </a:t>
            </a:r>
          </a:p>
          <a:p>
            <a:pPr algn="just"/>
            <a:endParaRPr lang="en-US" sz="1800" dirty="0"/>
          </a:p>
        </p:txBody>
      </p:sp>
    </p:spTree>
    <p:extLst>
      <p:ext uri="{BB962C8B-B14F-4D97-AF65-F5344CB8AC3E}">
        <p14:creationId xmlns:p14="http://schemas.microsoft.com/office/powerpoint/2010/main" val="22433349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10934-9045-E34B-AEB5-3657C76A768B}"/>
              </a:ext>
            </a:extLst>
          </p:cNvPr>
          <p:cNvSpPr>
            <a:spLocks noGrp="1"/>
          </p:cNvSpPr>
          <p:nvPr>
            <p:ph type="title"/>
          </p:nvPr>
        </p:nvSpPr>
        <p:spPr>
          <a:xfrm>
            <a:off x="1638300" y="1122680"/>
            <a:ext cx="8915400" cy="641259"/>
          </a:xfrm>
        </p:spPr>
        <p:txBody>
          <a:bodyPr>
            <a:noAutofit/>
          </a:bodyPr>
          <a:lstStyle/>
          <a:p>
            <a:r>
              <a:rPr lang="en-US" sz="2400" dirty="0"/>
              <a:t>THE FIRST STAGEOF ECOLOGICAL ANTHROPOLOGY:</a:t>
            </a:r>
            <a:br>
              <a:rPr lang="en-US" sz="2400" dirty="0"/>
            </a:br>
            <a:endParaRPr lang="en-US" sz="3200" dirty="0"/>
          </a:p>
        </p:txBody>
      </p:sp>
      <p:sp>
        <p:nvSpPr>
          <p:cNvPr id="5" name="Content Placeholder 2">
            <a:extLst>
              <a:ext uri="{FF2B5EF4-FFF2-40B4-BE49-F238E27FC236}">
                <a16:creationId xmlns:a16="http://schemas.microsoft.com/office/drawing/2014/main" id="{04F196D0-795F-C941-AE57-FDD2D109A70A}"/>
              </a:ext>
            </a:extLst>
          </p:cNvPr>
          <p:cNvSpPr txBox="1">
            <a:spLocks/>
          </p:cNvSpPr>
          <p:nvPr/>
        </p:nvSpPr>
        <p:spPr>
          <a:xfrm>
            <a:off x="1524002" y="2209802"/>
            <a:ext cx="9481456" cy="4256314"/>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algn="just"/>
            <a:r>
              <a:rPr lang="en-US" dirty="0"/>
              <a:t>Ecological anthropology emerged from the reaction to the incautious cultural evolutionism associated with Morgan, Tylor &amp; others in the nineteenth century.</a:t>
            </a:r>
          </a:p>
          <a:p>
            <a:pPr algn="just"/>
            <a:r>
              <a:rPr lang="en-US" dirty="0"/>
              <a:t>A number of writers developed models of cultural evolution. The specific details and aspects of the conceptualization of culture varied, but the writers shared the assumption that all cultures could be placed in a small number of stages and that cultures tended to move through these stages in a relatively fixed sequence.</a:t>
            </a:r>
          </a:p>
          <a:p>
            <a:pPr algn="just"/>
            <a:r>
              <a:rPr lang="en-US" dirty="0"/>
              <a:t>Morgan established a set of seven evolutionary stages which Marx and Engels encountered and utilized. </a:t>
            </a:r>
          </a:p>
        </p:txBody>
      </p:sp>
    </p:spTree>
    <p:extLst>
      <p:ext uri="{BB962C8B-B14F-4D97-AF65-F5344CB8AC3E}">
        <p14:creationId xmlns:p14="http://schemas.microsoft.com/office/powerpoint/2010/main" val="2673503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57E0C5-516F-0749-945B-67A4817660A1}"/>
              </a:ext>
            </a:extLst>
          </p:cNvPr>
          <p:cNvSpPr>
            <a:spLocks noGrp="1"/>
          </p:cNvSpPr>
          <p:nvPr>
            <p:ph idx="1"/>
          </p:nvPr>
        </p:nvSpPr>
        <p:spPr>
          <a:xfrm>
            <a:off x="1660075" y="2459868"/>
            <a:ext cx="9186281" cy="3450613"/>
          </a:xfrm>
        </p:spPr>
        <p:txBody>
          <a:bodyPr>
            <a:normAutofit/>
          </a:bodyPr>
          <a:lstStyle/>
          <a:p>
            <a:pPr algn="just"/>
            <a:r>
              <a:rPr lang="en-US" dirty="0"/>
              <a:t>Contemporary ecological anthropology can be clearly attributed to two individuals: Julian Steward and Leslie White. These men shared a strong Boasian training</a:t>
            </a:r>
          </a:p>
          <a:p>
            <a:pPr algn="just"/>
            <a:endParaRPr lang="en-US" dirty="0"/>
          </a:p>
          <a:p>
            <a:pPr algn="just"/>
            <a:r>
              <a:rPr lang="en-US" dirty="0"/>
              <a:t>Julian Steward coined the term “</a:t>
            </a:r>
            <a:r>
              <a:rPr lang="en-US" b="1" dirty="0"/>
              <a:t>cultural ecology</a:t>
            </a:r>
            <a:r>
              <a:rPr lang="en-US" dirty="0"/>
              <a:t>”. The method entails the study of the relation between certain features of the environment and certain traits of the culture possessed by the sets of people living in that environment. </a:t>
            </a:r>
          </a:p>
        </p:txBody>
      </p:sp>
      <p:sp>
        <p:nvSpPr>
          <p:cNvPr id="4" name="Title 1">
            <a:extLst>
              <a:ext uri="{FF2B5EF4-FFF2-40B4-BE49-F238E27FC236}">
                <a16:creationId xmlns:a16="http://schemas.microsoft.com/office/drawing/2014/main" id="{1DD7F7B0-593F-F045-AFB1-4811470A40B1}"/>
              </a:ext>
            </a:extLst>
          </p:cNvPr>
          <p:cNvSpPr>
            <a:spLocks noGrp="1"/>
          </p:cNvSpPr>
          <p:nvPr>
            <p:ph type="title"/>
          </p:nvPr>
        </p:nvSpPr>
        <p:spPr>
          <a:xfrm>
            <a:off x="1660075" y="1071154"/>
            <a:ext cx="9394779" cy="782600"/>
          </a:xfrm>
        </p:spPr>
        <p:txBody>
          <a:bodyPr>
            <a:noAutofit/>
          </a:bodyPr>
          <a:lstStyle/>
          <a:p>
            <a:r>
              <a:rPr lang="en-US" sz="2400" dirty="0"/>
              <a:t>JULIAN STEWARD AND LESLIEWHITE </a:t>
            </a:r>
            <a:br>
              <a:rPr lang="en-US" sz="3200" dirty="0"/>
            </a:br>
            <a:endParaRPr lang="en-US" sz="3200" dirty="0"/>
          </a:p>
        </p:txBody>
      </p:sp>
    </p:spTree>
    <p:extLst>
      <p:ext uri="{BB962C8B-B14F-4D97-AF65-F5344CB8AC3E}">
        <p14:creationId xmlns:p14="http://schemas.microsoft.com/office/powerpoint/2010/main" val="769404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F2945-654B-AB41-852D-DEA9B2A9644B}"/>
              </a:ext>
            </a:extLst>
          </p:cNvPr>
          <p:cNvSpPr>
            <a:spLocks noGrp="1"/>
          </p:cNvSpPr>
          <p:nvPr>
            <p:ph type="title"/>
          </p:nvPr>
        </p:nvSpPr>
        <p:spPr>
          <a:xfrm>
            <a:off x="1654779" y="953225"/>
            <a:ext cx="9603275" cy="913229"/>
          </a:xfrm>
        </p:spPr>
        <p:txBody>
          <a:bodyPr>
            <a:normAutofit/>
          </a:bodyPr>
          <a:lstStyle/>
          <a:p>
            <a:r>
              <a:rPr lang="en-US" sz="2800" dirty="0"/>
              <a:t>Julian Steward (1902-1972) </a:t>
            </a:r>
          </a:p>
        </p:txBody>
      </p:sp>
      <p:sp>
        <p:nvSpPr>
          <p:cNvPr id="3" name="Content Placeholder 2">
            <a:extLst>
              <a:ext uri="{FF2B5EF4-FFF2-40B4-BE49-F238E27FC236}">
                <a16:creationId xmlns:a16="http://schemas.microsoft.com/office/drawing/2014/main" id="{DBA6F778-3297-4B4E-90F1-85A8D63BEF84}"/>
              </a:ext>
            </a:extLst>
          </p:cNvPr>
          <p:cNvSpPr>
            <a:spLocks noGrp="1"/>
          </p:cNvSpPr>
          <p:nvPr>
            <p:ph idx="1"/>
          </p:nvPr>
        </p:nvSpPr>
        <p:spPr>
          <a:xfrm>
            <a:off x="1451579" y="2133298"/>
            <a:ext cx="9455907" cy="4084622"/>
          </a:xfrm>
        </p:spPr>
        <p:txBody>
          <a:bodyPr/>
          <a:lstStyle/>
          <a:p>
            <a:pPr algn="just"/>
            <a:r>
              <a:rPr lang="en-US" dirty="0"/>
              <a:t>Steward was disillusioned with </a:t>
            </a:r>
            <a:r>
              <a:rPr lang="en-US" b="1" dirty="0"/>
              <a:t>historical particularism</a:t>
            </a:r>
            <a:r>
              <a:rPr lang="en-US" dirty="0"/>
              <a:t> and </a:t>
            </a:r>
            <a:r>
              <a:rPr lang="en-US" b="1" dirty="0"/>
              <a:t>culture area approaches</a:t>
            </a:r>
            <a:r>
              <a:rPr lang="en-US" dirty="0"/>
              <a:t>, and he subsequently emphasized environmental influences on culture and cultural evolution </a:t>
            </a:r>
          </a:p>
          <a:p>
            <a:pPr algn="just"/>
            <a:r>
              <a:rPr lang="en-US" dirty="0"/>
              <a:t>Boas and his students (representing historical particularism) argued that cultures are unique and cannot be compared</a:t>
            </a:r>
          </a:p>
          <a:p>
            <a:pPr algn="just"/>
            <a:r>
              <a:rPr lang="en-US" dirty="0"/>
              <a:t>In response, Steward’s methodological approach to multilinear evolution called for a detailed comparison of a small number of cultures that were at the same level of sociocultural integration and in similar environments, yet vastly separated geographically.</a:t>
            </a:r>
          </a:p>
        </p:txBody>
      </p:sp>
    </p:spTree>
    <p:extLst>
      <p:ext uri="{BB962C8B-B14F-4D97-AF65-F5344CB8AC3E}">
        <p14:creationId xmlns:p14="http://schemas.microsoft.com/office/powerpoint/2010/main" val="730482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1ABB0-9A71-9749-8024-C99DDE378A79}"/>
              </a:ext>
            </a:extLst>
          </p:cNvPr>
          <p:cNvSpPr>
            <a:spLocks noGrp="1"/>
          </p:cNvSpPr>
          <p:nvPr>
            <p:ph type="title"/>
          </p:nvPr>
        </p:nvSpPr>
        <p:spPr>
          <a:xfrm>
            <a:off x="1644544" y="1000099"/>
            <a:ext cx="9603275" cy="1049235"/>
          </a:xfrm>
        </p:spPr>
        <p:txBody>
          <a:bodyPr>
            <a:normAutofit/>
          </a:bodyPr>
          <a:lstStyle/>
          <a:p>
            <a:r>
              <a:rPr lang="en-US" sz="2800" dirty="0"/>
              <a:t>Julian Steward (1902-1972) </a:t>
            </a:r>
          </a:p>
        </p:txBody>
      </p:sp>
      <p:sp>
        <p:nvSpPr>
          <p:cNvPr id="3" name="Content Placeholder 2">
            <a:extLst>
              <a:ext uri="{FF2B5EF4-FFF2-40B4-BE49-F238E27FC236}">
                <a16:creationId xmlns:a16="http://schemas.microsoft.com/office/drawing/2014/main" id="{FF846CEC-740E-8746-85B3-E7FF466FF1EB}"/>
              </a:ext>
            </a:extLst>
          </p:cNvPr>
          <p:cNvSpPr>
            <a:spLocks noGrp="1"/>
          </p:cNvSpPr>
          <p:nvPr>
            <p:ph idx="1"/>
          </p:nvPr>
        </p:nvSpPr>
        <p:spPr>
          <a:xfrm>
            <a:off x="1492144" y="2237801"/>
            <a:ext cx="9207712" cy="3450613"/>
          </a:xfrm>
        </p:spPr>
        <p:txBody>
          <a:bodyPr>
            <a:normAutofit/>
          </a:bodyPr>
          <a:lstStyle/>
          <a:p>
            <a:pPr algn="just"/>
            <a:r>
              <a:rPr lang="en-US" dirty="0"/>
              <a:t>Steward stressed the fact that the environment influenced only certain elements of a culture, which he termed the "culture core"; other elements of culture were subject to the autonomous processes of culture history.</a:t>
            </a:r>
          </a:p>
          <a:p>
            <a:pPr algn="just"/>
            <a:endParaRPr lang="en-US" dirty="0"/>
          </a:p>
          <a:p>
            <a:pPr algn="just"/>
            <a:r>
              <a:rPr lang="en-US" dirty="0"/>
              <a:t>Within the environment Steward emphasized </a:t>
            </a:r>
          </a:p>
          <a:p>
            <a:pPr lvl="1" algn="just"/>
            <a:r>
              <a:rPr lang="en-US" dirty="0"/>
              <a:t>The quality, quantity and distribution of resources. </a:t>
            </a:r>
          </a:p>
          <a:p>
            <a:pPr lvl="1" algn="just"/>
            <a:r>
              <a:rPr lang="en-US" dirty="0"/>
              <a:t>The aspects of culture examined were technology, economic arrangements, social organization &amp; demography </a:t>
            </a:r>
          </a:p>
          <a:p>
            <a:pPr lvl="1" algn="just"/>
            <a:endParaRPr lang="en-US" b="1" dirty="0"/>
          </a:p>
          <a:p>
            <a:endParaRPr lang="en-US" dirty="0"/>
          </a:p>
        </p:txBody>
      </p:sp>
    </p:spTree>
    <p:extLst>
      <p:ext uri="{BB962C8B-B14F-4D97-AF65-F5344CB8AC3E}">
        <p14:creationId xmlns:p14="http://schemas.microsoft.com/office/powerpoint/2010/main" val="3380881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DCE1F-61D7-224E-A1BD-A7273299802D}"/>
              </a:ext>
            </a:extLst>
          </p:cNvPr>
          <p:cNvSpPr>
            <a:spLocks noGrp="1"/>
          </p:cNvSpPr>
          <p:nvPr>
            <p:ph type="title"/>
          </p:nvPr>
        </p:nvSpPr>
        <p:spPr>
          <a:xfrm>
            <a:off x="1769079" y="918819"/>
            <a:ext cx="9603275" cy="1049235"/>
          </a:xfrm>
        </p:spPr>
        <p:txBody>
          <a:bodyPr>
            <a:normAutofit/>
          </a:bodyPr>
          <a:lstStyle/>
          <a:p>
            <a:r>
              <a:rPr lang="en-US" sz="2800" dirty="0"/>
              <a:t>Leslie White (1900-1975)</a:t>
            </a:r>
          </a:p>
        </p:txBody>
      </p:sp>
      <p:sp>
        <p:nvSpPr>
          <p:cNvPr id="3" name="Content Placeholder 2">
            <a:extLst>
              <a:ext uri="{FF2B5EF4-FFF2-40B4-BE49-F238E27FC236}">
                <a16:creationId xmlns:a16="http://schemas.microsoft.com/office/drawing/2014/main" id="{9C1C1F5A-E8B9-E740-9EE3-0DF1367E752C}"/>
              </a:ext>
            </a:extLst>
          </p:cNvPr>
          <p:cNvSpPr>
            <a:spLocks noGrp="1"/>
          </p:cNvSpPr>
          <p:nvPr>
            <p:ph idx="1"/>
          </p:nvPr>
        </p:nvSpPr>
        <p:spPr>
          <a:xfrm>
            <a:off x="1309725" y="1853754"/>
            <a:ext cx="9886981" cy="4737766"/>
          </a:xfrm>
        </p:spPr>
        <p:txBody>
          <a:bodyPr>
            <a:noAutofit/>
          </a:bodyPr>
          <a:lstStyle/>
          <a:p>
            <a:pPr algn="just"/>
            <a:r>
              <a:rPr lang="en-US" dirty="0"/>
              <a:t>He was pre-</a:t>
            </a:r>
            <a:r>
              <a:rPr lang="en-US" dirty="0" err="1"/>
              <a:t>occuppied</a:t>
            </a:r>
            <a:r>
              <a:rPr lang="en-US" dirty="0"/>
              <a:t> with the process of general evolution &amp; believed that the evolution of culture increases as does energy use per capita.  </a:t>
            </a:r>
          </a:p>
          <a:p>
            <a:pPr algn="just"/>
            <a:r>
              <a:rPr lang="en-US" dirty="0"/>
              <a:t>Since the beginning of the hominid line, human being shave gradually increased their harnessing of energy from the environment.  This results in cultural evolution. </a:t>
            </a:r>
          </a:p>
          <a:p>
            <a:pPr algn="just"/>
            <a:r>
              <a:rPr lang="en-US" dirty="0"/>
              <a:t>White described a process of universal evolution, in which all cultures evolve along a certain course, In comparison, Steward only claimed to see regularities cross-culturally. </a:t>
            </a:r>
          </a:p>
          <a:p>
            <a:pPr algn="just"/>
            <a:r>
              <a:rPr lang="en-US" dirty="0"/>
              <a:t>White described anthropology as “culturology”. He proposed to explain cultural evolution, 		C=E × T (where C=culture, E=energy, and T=technology). </a:t>
            </a:r>
          </a:p>
          <a:p>
            <a:pPr algn="just"/>
            <a:r>
              <a:rPr lang="en-US" dirty="0"/>
              <a:t>White also subscribed to a </a:t>
            </a:r>
            <a:r>
              <a:rPr lang="en-US" i="1" dirty="0"/>
              <a:t>technological determinism</a:t>
            </a:r>
            <a:r>
              <a:rPr lang="en-US" dirty="0"/>
              <a:t>, with technology ultimately determining the way people think.</a:t>
            </a:r>
          </a:p>
        </p:txBody>
      </p:sp>
    </p:spTree>
    <p:extLst>
      <p:ext uri="{BB962C8B-B14F-4D97-AF65-F5344CB8AC3E}">
        <p14:creationId xmlns:p14="http://schemas.microsoft.com/office/powerpoint/2010/main" val="38989577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8ABF5-43F4-3E42-8EE1-7712100AA568}"/>
              </a:ext>
            </a:extLst>
          </p:cNvPr>
          <p:cNvSpPr>
            <a:spLocks noGrp="1"/>
          </p:cNvSpPr>
          <p:nvPr>
            <p:ph type="title"/>
          </p:nvPr>
        </p:nvSpPr>
        <p:spPr>
          <a:xfrm>
            <a:off x="1462464" y="971564"/>
            <a:ext cx="9603275" cy="1049235"/>
          </a:xfrm>
        </p:spPr>
        <p:txBody>
          <a:bodyPr>
            <a:noAutofit/>
          </a:bodyPr>
          <a:lstStyle/>
          <a:p>
            <a:r>
              <a:rPr lang="en-US" sz="2800" dirty="0"/>
              <a:t>THE second STAGE OF ECOLOGICAL ANTHROPOLOGY: </a:t>
            </a:r>
            <a:br>
              <a:rPr lang="en-US" sz="2800" dirty="0"/>
            </a:br>
            <a:endParaRPr lang="en-US" sz="2800" dirty="0"/>
          </a:p>
        </p:txBody>
      </p:sp>
      <p:sp>
        <p:nvSpPr>
          <p:cNvPr id="3" name="Content Placeholder 2">
            <a:extLst>
              <a:ext uri="{FF2B5EF4-FFF2-40B4-BE49-F238E27FC236}">
                <a16:creationId xmlns:a16="http://schemas.microsoft.com/office/drawing/2014/main" id="{F43C44DE-6F19-4C4E-8580-2D35A078EAA5}"/>
              </a:ext>
            </a:extLst>
          </p:cNvPr>
          <p:cNvSpPr>
            <a:spLocks noGrp="1"/>
          </p:cNvSpPr>
          <p:nvPr>
            <p:ph idx="1"/>
          </p:nvPr>
        </p:nvSpPr>
        <p:spPr>
          <a:xfrm>
            <a:off x="1563989" y="1968137"/>
            <a:ext cx="9501750" cy="3877031"/>
          </a:xfrm>
        </p:spPr>
        <p:txBody>
          <a:bodyPr>
            <a:normAutofit lnSpcReduction="10000"/>
          </a:bodyPr>
          <a:lstStyle/>
          <a:p>
            <a:pPr marL="0" indent="0" algn="just">
              <a:buNone/>
            </a:pPr>
            <a:r>
              <a:rPr lang="en-US" dirty="0"/>
              <a:t>The attempts to address the similarities and differences of Steward and White mark the second stage of ecological anthropology with two main trends</a:t>
            </a:r>
          </a:p>
          <a:p>
            <a:pPr lvl="1" algn="just"/>
            <a:r>
              <a:rPr lang="en-US" dirty="0"/>
              <a:t>the neo-evolutionists who claimed that Steward and White were both correct, </a:t>
            </a:r>
          </a:p>
          <a:p>
            <a:pPr lvl="1" algn="just"/>
            <a:r>
              <a:rPr lang="en-US" dirty="0"/>
              <a:t>and the neo-functionalists who argued that they were both wrong. </a:t>
            </a:r>
          </a:p>
          <a:p>
            <a:pPr marL="457200" lvl="1" indent="0" algn="just">
              <a:buNone/>
            </a:pPr>
            <a:endParaRPr lang="en-US" dirty="0"/>
          </a:p>
          <a:p>
            <a:pPr algn="just"/>
            <a:r>
              <a:rPr lang="en-US" dirty="0"/>
              <a:t>The </a:t>
            </a:r>
            <a:r>
              <a:rPr lang="en-US" dirty="0" err="1"/>
              <a:t>neofunctionalist</a:t>
            </a:r>
            <a:r>
              <a:rPr lang="en-US" dirty="0"/>
              <a:t> and </a:t>
            </a:r>
            <a:r>
              <a:rPr lang="en-US" dirty="0" err="1"/>
              <a:t>neoevolutionist</a:t>
            </a:r>
            <a:r>
              <a:rPr lang="en-US" dirty="0"/>
              <a:t> schools tend to follow certain trend within biological ecology and focus on regularities in ecosystem level process. </a:t>
            </a:r>
          </a:p>
          <a:p>
            <a:pPr algn="just"/>
            <a:r>
              <a:rPr lang="en-US" dirty="0"/>
              <a:t>Human populations are believed to function within ecosystems as other populations do, and the interaction of different human populations is like the interaction of different species within ecosystems.</a:t>
            </a:r>
          </a:p>
          <a:p>
            <a:pPr marL="0" indent="0" algn="just">
              <a:buNone/>
            </a:pPr>
            <a:endParaRPr lang="en-US" dirty="0"/>
          </a:p>
          <a:p>
            <a:endParaRPr lang="en-US" dirty="0"/>
          </a:p>
        </p:txBody>
      </p:sp>
    </p:spTree>
    <p:extLst>
      <p:ext uri="{BB962C8B-B14F-4D97-AF65-F5344CB8AC3E}">
        <p14:creationId xmlns:p14="http://schemas.microsoft.com/office/powerpoint/2010/main" val="4294914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41EAF-2CB1-0E4F-84B1-50CC8B55116E}"/>
              </a:ext>
            </a:extLst>
          </p:cNvPr>
          <p:cNvSpPr>
            <a:spLocks noGrp="1"/>
          </p:cNvSpPr>
          <p:nvPr>
            <p:ph type="title"/>
          </p:nvPr>
        </p:nvSpPr>
        <p:spPr>
          <a:xfrm>
            <a:off x="1593094" y="1000463"/>
            <a:ext cx="9461760" cy="853291"/>
          </a:xfrm>
        </p:spPr>
        <p:txBody>
          <a:bodyPr>
            <a:normAutofit/>
          </a:bodyPr>
          <a:lstStyle/>
          <a:p>
            <a:r>
              <a:rPr lang="en-US" sz="2800" dirty="0"/>
              <a:t>Ecological &amp; ENVIRONMENTAL anthropology</a:t>
            </a:r>
          </a:p>
        </p:txBody>
      </p:sp>
      <p:sp>
        <p:nvSpPr>
          <p:cNvPr id="3" name="Content Placeholder 2">
            <a:extLst>
              <a:ext uri="{FF2B5EF4-FFF2-40B4-BE49-F238E27FC236}">
                <a16:creationId xmlns:a16="http://schemas.microsoft.com/office/drawing/2014/main" id="{14461AB2-69D0-2741-A222-FAE040E98E7E}"/>
              </a:ext>
            </a:extLst>
          </p:cNvPr>
          <p:cNvSpPr>
            <a:spLocks noGrp="1"/>
          </p:cNvSpPr>
          <p:nvPr>
            <p:ph idx="1"/>
          </p:nvPr>
        </p:nvSpPr>
        <p:spPr>
          <a:xfrm>
            <a:off x="1593094" y="1983074"/>
            <a:ext cx="9161992" cy="3874463"/>
          </a:xfrm>
        </p:spPr>
        <p:txBody>
          <a:bodyPr>
            <a:normAutofit lnSpcReduction="10000"/>
          </a:bodyPr>
          <a:lstStyle/>
          <a:p>
            <a:pPr algn="just"/>
            <a:r>
              <a:rPr lang="en-US" dirty="0"/>
              <a:t>The word “</a:t>
            </a:r>
            <a:r>
              <a:rPr lang="en-US" b="1" dirty="0"/>
              <a:t>ecology</a:t>
            </a:r>
            <a:r>
              <a:rPr lang="en-US" dirty="0"/>
              <a:t>” is derived from the Greek </a:t>
            </a:r>
            <a:r>
              <a:rPr lang="en-US" i="1" dirty="0"/>
              <a:t>oikos</a:t>
            </a:r>
            <a:r>
              <a:rPr lang="en-US" dirty="0"/>
              <a:t>, meaning habitation. </a:t>
            </a:r>
          </a:p>
          <a:p>
            <a:pPr algn="just"/>
            <a:r>
              <a:rPr lang="en-US" dirty="0">
                <a:solidFill>
                  <a:srgbClr val="C00000"/>
                </a:solidFill>
              </a:rPr>
              <a:t>Ecology -- </a:t>
            </a:r>
            <a:r>
              <a:rPr lang="en-US" dirty="0"/>
              <a:t>the study of the interaction between living things and their environment. </a:t>
            </a:r>
          </a:p>
          <a:p>
            <a:pPr algn="just"/>
            <a:r>
              <a:rPr lang="en-US" dirty="0">
                <a:solidFill>
                  <a:srgbClr val="C00000"/>
                </a:solidFill>
              </a:rPr>
              <a:t>Human ecology </a:t>
            </a:r>
            <a:r>
              <a:rPr lang="en-US" dirty="0"/>
              <a:t>is the study of the relationships and interactions among humans, their biology, their cultures, and their physical environments. </a:t>
            </a:r>
          </a:p>
          <a:p>
            <a:pPr algn="just"/>
            <a:endParaRPr lang="en-US" dirty="0"/>
          </a:p>
          <a:p>
            <a:pPr algn="just"/>
            <a:r>
              <a:rPr lang="en-US" dirty="0"/>
              <a:t>Historically and philosophically speaking, the roots of Western notions of the interrelations between man and environment are very old. </a:t>
            </a:r>
          </a:p>
          <a:p>
            <a:pPr algn="just"/>
            <a:r>
              <a:rPr lang="en-US" dirty="0"/>
              <a:t>Since the 1950s Anthropology has developed approaches to human-environment interactions and developed the concept Ecological Anthropology. </a:t>
            </a:r>
          </a:p>
        </p:txBody>
      </p:sp>
    </p:spTree>
    <p:extLst>
      <p:ext uri="{BB962C8B-B14F-4D97-AF65-F5344CB8AC3E}">
        <p14:creationId xmlns:p14="http://schemas.microsoft.com/office/powerpoint/2010/main" val="22779695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7DF11-2ED2-7142-9E76-15AD1A951055}"/>
              </a:ext>
            </a:extLst>
          </p:cNvPr>
          <p:cNvSpPr>
            <a:spLocks noGrp="1"/>
          </p:cNvSpPr>
          <p:nvPr>
            <p:ph type="title"/>
          </p:nvPr>
        </p:nvSpPr>
        <p:spPr>
          <a:xfrm>
            <a:off x="1585134" y="982319"/>
            <a:ext cx="9603275" cy="1049235"/>
          </a:xfrm>
        </p:spPr>
        <p:txBody>
          <a:bodyPr/>
          <a:lstStyle/>
          <a:p>
            <a:r>
              <a:rPr lang="en-US" dirty="0" err="1"/>
              <a:t>Neoevolutionism</a:t>
            </a:r>
            <a:endParaRPr lang="en-US" dirty="0"/>
          </a:p>
        </p:txBody>
      </p:sp>
      <p:sp>
        <p:nvSpPr>
          <p:cNvPr id="3" name="Content Placeholder 2">
            <a:extLst>
              <a:ext uri="{FF2B5EF4-FFF2-40B4-BE49-F238E27FC236}">
                <a16:creationId xmlns:a16="http://schemas.microsoft.com/office/drawing/2014/main" id="{5D68B4D6-7B85-534F-9330-EFDBA5517632}"/>
              </a:ext>
            </a:extLst>
          </p:cNvPr>
          <p:cNvSpPr>
            <a:spLocks noGrp="1"/>
          </p:cNvSpPr>
          <p:nvPr>
            <p:ph idx="1"/>
          </p:nvPr>
        </p:nvSpPr>
        <p:spPr>
          <a:xfrm>
            <a:off x="1585134" y="2142006"/>
            <a:ext cx="9336164" cy="3450613"/>
          </a:xfrm>
        </p:spPr>
        <p:txBody>
          <a:bodyPr>
            <a:normAutofit/>
          </a:bodyPr>
          <a:lstStyle/>
          <a:p>
            <a:pPr algn="just"/>
            <a:r>
              <a:rPr lang="en-US" dirty="0"/>
              <a:t>The </a:t>
            </a:r>
            <a:r>
              <a:rPr lang="en-US" dirty="0" err="1"/>
              <a:t>neoevolutionists</a:t>
            </a:r>
            <a:r>
              <a:rPr lang="en-US" dirty="0"/>
              <a:t> drawing inspiration from the Darwin’s “The Origin of Species” established a series of evolutionary stages and used the notions of specific and general evolution to accommodate Steward’s method of cultural ecology to White’s work on unilineal evolution. </a:t>
            </a:r>
          </a:p>
          <a:p>
            <a:pPr algn="just"/>
            <a:endParaRPr lang="en-US" dirty="0"/>
          </a:p>
          <a:p>
            <a:pPr algn="just"/>
            <a:r>
              <a:rPr lang="en-US" dirty="0"/>
              <a:t>General evolution strongly resembles the long discarded view in biology that evolution is progressive and leads toward new and better forms in succeeding periods. Much of this work has involved the establishment of a small number of evolutionary stages. </a:t>
            </a:r>
          </a:p>
          <a:p>
            <a:endParaRPr lang="en-US" dirty="0"/>
          </a:p>
        </p:txBody>
      </p:sp>
    </p:spTree>
    <p:extLst>
      <p:ext uri="{BB962C8B-B14F-4D97-AF65-F5344CB8AC3E}">
        <p14:creationId xmlns:p14="http://schemas.microsoft.com/office/powerpoint/2010/main" val="12923371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C45C5-111A-014B-98A6-76DFAD6BD94F}"/>
              </a:ext>
            </a:extLst>
          </p:cNvPr>
          <p:cNvSpPr>
            <a:spLocks noGrp="1"/>
          </p:cNvSpPr>
          <p:nvPr>
            <p:ph type="title"/>
          </p:nvPr>
        </p:nvSpPr>
        <p:spPr>
          <a:xfrm>
            <a:off x="1654779" y="897130"/>
            <a:ext cx="9603275" cy="1049235"/>
          </a:xfrm>
        </p:spPr>
        <p:txBody>
          <a:bodyPr/>
          <a:lstStyle/>
          <a:p>
            <a:r>
              <a:rPr lang="en-US" dirty="0"/>
              <a:t>Neofunctionalism</a:t>
            </a:r>
          </a:p>
        </p:txBody>
      </p:sp>
      <p:sp>
        <p:nvSpPr>
          <p:cNvPr id="3" name="Content Placeholder 2">
            <a:extLst>
              <a:ext uri="{FF2B5EF4-FFF2-40B4-BE49-F238E27FC236}">
                <a16:creationId xmlns:a16="http://schemas.microsoft.com/office/drawing/2014/main" id="{BF0092BF-AAA2-4043-B736-08C7677CA09F}"/>
              </a:ext>
            </a:extLst>
          </p:cNvPr>
          <p:cNvSpPr>
            <a:spLocks noGrp="1"/>
          </p:cNvSpPr>
          <p:nvPr>
            <p:ph idx="1"/>
          </p:nvPr>
        </p:nvSpPr>
        <p:spPr>
          <a:xfrm>
            <a:off x="1544857" y="1946365"/>
            <a:ext cx="9416718" cy="4107116"/>
          </a:xfrm>
        </p:spPr>
        <p:txBody>
          <a:bodyPr>
            <a:normAutofit/>
          </a:bodyPr>
          <a:lstStyle/>
          <a:p>
            <a:pPr algn="just"/>
            <a:r>
              <a:rPr lang="en-US" dirty="0"/>
              <a:t>The neofunctionalism school represents a second line of resolution of Steward and White. It is associated with Marvin Harris and the early work of Andrew </a:t>
            </a:r>
            <a:r>
              <a:rPr lang="en-US" dirty="0" err="1"/>
              <a:t>Vayda</a:t>
            </a:r>
            <a:r>
              <a:rPr lang="en-US" dirty="0"/>
              <a:t> and Roy Rappaport</a:t>
            </a:r>
          </a:p>
          <a:p>
            <a:pPr algn="just"/>
            <a:r>
              <a:rPr lang="en-US" dirty="0"/>
              <a:t>Steward’s cultural ecology influenced the ecological anthropology of Roy Rappaport and Andrew P. </a:t>
            </a:r>
            <a:r>
              <a:rPr lang="en-US" dirty="0" err="1"/>
              <a:t>Vayda</a:t>
            </a:r>
            <a:r>
              <a:rPr lang="en-US" dirty="0"/>
              <a:t>, the analytic unit shifted from “culture” to the ecological population, which was seen as using culture as a means (the primary means) of adaptation to environments. </a:t>
            </a:r>
          </a:p>
          <a:p>
            <a:pPr algn="just"/>
            <a:r>
              <a:rPr lang="en-US" dirty="0"/>
              <a:t>In general, </a:t>
            </a:r>
            <a:r>
              <a:rPr lang="en-US" dirty="0" err="1"/>
              <a:t>neofunctionalist</a:t>
            </a:r>
            <a:r>
              <a:rPr lang="en-US" dirty="0"/>
              <a:t> explain specific aspects of social organization and culture in terms of the functions which they serve in adapting local populations to their environments. </a:t>
            </a:r>
          </a:p>
          <a:p>
            <a:pPr marL="0" indent="0" algn="just">
              <a:buNone/>
            </a:pPr>
            <a:endParaRPr lang="en-US" dirty="0"/>
          </a:p>
        </p:txBody>
      </p:sp>
    </p:spTree>
    <p:extLst>
      <p:ext uri="{BB962C8B-B14F-4D97-AF65-F5344CB8AC3E}">
        <p14:creationId xmlns:p14="http://schemas.microsoft.com/office/powerpoint/2010/main" val="573929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52BDE-F0A6-014E-A1EB-0F79DCF10D9D}"/>
              </a:ext>
            </a:extLst>
          </p:cNvPr>
          <p:cNvSpPr>
            <a:spLocks noGrp="1"/>
          </p:cNvSpPr>
          <p:nvPr>
            <p:ph type="title"/>
          </p:nvPr>
        </p:nvSpPr>
        <p:spPr>
          <a:xfrm>
            <a:off x="1667479" y="830645"/>
            <a:ext cx="9603275" cy="1049235"/>
          </a:xfrm>
        </p:spPr>
        <p:txBody>
          <a:bodyPr>
            <a:normAutofit/>
          </a:bodyPr>
          <a:lstStyle/>
          <a:p>
            <a:r>
              <a:rPr lang="en-US" dirty="0"/>
              <a:t>Marvin Harris  (1927-2001) </a:t>
            </a:r>
          </a:p>
        </p:txBody>
      </p:sp>
      <p:sp>
        <p:nvSpPr>
          <p:cNvPr id="3" name="Content Placeholder 2">
            <a:extLst>
              <a:ext uri="{FF2B5EF4-FFF2-40B4-BE49-F238E27FC236}">
                <a16:creationId xmlns:a16="http://schemas.microsoft.com/office/drawing/2014/main" id="{620075DB-C07C-314E-9E35-FB411DE24F44}"/>
              </a:ext>
            </a:extLst>
          </p:cNvPr>
          <p:cNvSpPr>
            <a:spLocks noGrp="1"/>
          </p:cNvSpPr>
          <p:nvPr>
            <p:ph idx="1"/>
          </p:nvPr>
        </p:nvSpPr>
        <p:spPr>
          <a:xfrm>
            <a:off x="1551388" y="1879880"/>
            <a:ext cx="9403655" cy="3450613"/>
          </a:xfrm>
        </p:spPr>
        <p:txBody>
          <a:bodyPr>
            <a:normAutofit fontScale="92500" lnSpcReduction="20000"/>
          </a:bodyPr>
          <a:lstStyle/>
          <a:p>
            <a:r>
              <a:rPr lang="en-US" dirty="0"/>
              <a:t>This school of thought centers on the notion that technological and economic features of a society have the primary role in shaping its particular characteristics. </a:t>
            </a:r>
          </a:p>
          <a:p>
            <a:r>
              <a:rPr lang="en-US" dirty="0"/>
              <a:t>He assigned research priority to concepts of infrastructure over structure and superstructure.</a:t>
            </a:r>
          </a:p>
          <a:p>
            <a:pPr lvl="1"/>
            <a:r>
              <a:rPr lang="en-US" dirty="0"/>
              <a:t>The </a:t>
            </a:r>
            <a:r>
              <a:rPr lang="en-US" i="1" dirty="0"/>
              <a:t>infrastructure</a:t>
            </a:r>
            <a:r>
              <a:rPr lang="en-US" dirty="0"/>
              <a:t> is composed of the mode of production and mating patterns. </a:t>
            </a:r>
          </a:p>
          <a:p>
            <a:pPr lvl="1"/>
            <a:r>
              <a:rPr lang="en-US" i="1" dirty="0"/>
              <a:t>Structure</a:t>
            </a:r>
            <a:r>
              <a:rPr lang="en-US" dirty="0"/>
              <a:t> refers to domestic and political economy, and </a:t>
            </a:r>
          </a:p>
          <a:p>
            <a:pPr lvl="1"/>
            <a:r>
              <a:rPr lang="en-US" i="1" dirty="0"/>
              <a:t>superstructure</a:t>
            </a:r>
            <a:r>
              <a:rPr lang="en-US" dirty="0"/>
              <a:t> consists of recreational and aesthetic products and services. </a:t>
            </a:r>
          </a:p>
          <a:p>
            <a:pPr lvl="1"/>
            <a:endParaRPr lang="en-US" dirty="0"/>
          </a:p>
          <a:p>
            <a:pPr marL="0" indent="0" algn="just">
              <a:buNone/>
            </a:pPr>
            <a:r>
              <a:rPr lang="en-US" dirty="0"/>
              <a:t>Harris’s purpose was to demonstrate the adoptive, materialist rationality of all cultural features by relating them to their particular environment.</a:t>
            </a:r>
          </a:p>
        </p:txBody>
      </p:sp>
    </p:spTree>
    <p:extLst>
      <p:ext uri="{BB962C8B-B14F-4D97-AF65-F5344CB8AC3E}">
        <p14:creationId xmlns:p14="http://schemas.microsoft.com/office/powerpoint/2010/main" val="38593180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F1EEF-8EA4-004E-813E-FF282A5CEE56}"/>
              </a:ext>
            </a:extLst>
          </p:cNvPr>
          <p:cNvSpPr>
            <a:spLocks noGrp="1"/>
          </p:cNvSpPr>
          <p:nvPr>
            <p:ph type="title"/>
          </p:nvPr>
        </p:nvSpPr>
        <p:spPr>
          <a:xfrm>
            <a:off x="1608334" y="920996"/>
            <a:ext cx="9603275" cy="1049235"/>
          </a:xfrm>
        </p:spPr>
        <p:txBody>
          <a:bodyPr>
            <a:normAutofit/>
          </a:bodyPr>
          <a:lstStyle/>
          <a:p>
            <a:r>
              <a:rPr lang="en-US" dirty="0"/>
              <a:t>Roy A. Rappaport (1926-1997) </a:t>
            </a:r>
          </a:p>
        </p:txBody>
      </p:sp>
      <p:sp>
        <p:nvSpPr>
          <p:cNvPr id="3" name="Content Placeholder 2">
            <a:extLst>
              <a:ext uri="{FF2B5EF4-FFF2-40B4-BE49-F238E27FC236}">
                <a16:creationId xmlns:a16="http://schemas.microsoft.com/office/drawing/2014/main" id="{E554CCDD-AF09-964F-ABBE-556C260110CA}"/>
              </a:ext>
            </a:extLst>
          </p:cNvPr>
          <p:cNvSpPr>
            <a:spLocks noGrp="1"/>
          </p:cNvSpPr>
          <p:nvPr>
            <p:ph idx="1"/>
          </p:nvPr>
        </p:nvSpPr>
        <p:spPr>
          <a:xfrm>
            <a:off x="1608334" y="2207622"/>
            <a:ext cx="9603275" cy="3618411"/>
          </a:xfrm>
        </p:spPr>
        <p:txBody>
          <a:bodyPr>
            <a:normAutofit/>
          </a:bodyPr>
          <a:lstStyle/>
          <a:p>
            <a:r>
              <a:rPr lang="en-US" sz="2400" dirty="0"/>
              <a:t>Roy Rappaport was responsible for bringing ecology and structural functionalism together.</a:t>
            </a:r>
          </a:p>
          <a:p>
            <a:pPr lvl="1"/>
            <a:r>
              <a:rPr lang="en-US" sz="2000" dirty="0"/>
              <a:t>He saw culture as a function of the ecosystem. </a:t>
            </a:r>
          </a:p>
          <a:p>
            <a:pPr lvl="1"/>
            <a:r>
              <a:rPr lang="en-US" sz="2000" dirty="0"/>
              <a:t>The carrying capacity and energy expenditure are central themes in Rappaport’s studies.</a:t>
            </a:r>
          </a:p>
          <a:p>
            <a:pPr lvl="1"/>
            <a:r>
              <a:rPr lang="en-US" sz="2000" dirty="0"/>
              <a:t>The scientific revolution, functionalism in anthropology, and new ecology are the three main influences upon Rappaport. </a:t>
            </a:r>
          </a:p>
          <a:p>
            <a:endParaRPr lang="en-US" sz="2400" dirty="0"/>
          </a:p>
        </p:txBody>
      </p:sp>
    </p:spTree>
    <p:extLst>
      <p:ext uri="{BB962C8B-B14F-4D97-AF65-F5344CB8AC3E}">
        <p14:creationId xmlns:p14="http://schemas.microsoft.com/office/powerpoint/2010/main" val="688784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CF9CC-7F12-F440-A4EB-E7AAFB137402}"/>
              </a:ext>
            </a:extLst>
          </p:cNvPr>
          <p:cNvSpPr>
            <a:spLocks noGrp="1"/>
          </p:cNvSpPr>
          <p:nvPr>
            <p:ph type="title"/>
          </p:nvPr>
        </p:nvSpPr>
        <p:spPr>
          <a:xfrm>
            <a:off x="1672046" y="1071154"/>
            <a:ext cx="9474248" cy="665034"/>
          </a:xfrm>
        </p:spPr>
        <p:txBody>
          <a:bodyPr>
            <a:normAutofit/>
          </a:bodyPr>
          <a:lstStyle/>
          <a:p>
            <a:r>
              <a:rPr lang="en-US" sz="2800" dirty="0"/>
              <a:t>Neofunctionalism</a:t>
            </a:r>
          </a:p>
        </p:txBody>
      </p:sp>
      <p:sp>
        <p:nvSpPr>
          <p:cNvPr id="3" name="Content Placeholder 2">
            <a:extLst>
              <a:ext uri="{FF2B5EF4-FFF2-40B4-BE49-F238E27FC236}">
                <a16:creationId xmlns:a16="http://schemas.microsoft.com/office/drawing/2014/main" id="{10758F52-EDB0-194A-B112-427373D0265F}"/>
              </a:ext>
            </a:extLst>
          </p:cNvPr>
          <p:cNvSpPr>
            <a:spLocks noGrp="1"/>
          </p:cNvSpPr>
          <p:nvPr>
            <p:ph idx="1"/>
          </p:nvPr>
        </p:nvSpPr>
        <p:spPr>
          <a:xfrm>
            <a:off x="1451579" y="2015732"/>
            <a:ext cx="9603275" cy="4037749"/>
          </a:xfrm>
        </p:spPr>
        <p:txBody>
          <a:bodyPr/>
          <a:lstStyle/>
          <a:p>
            <a:pPr algn="just"/>
            <a:r>
              <a:rPr lang="en-US" dirty="0"/>
              <a:t>The term neofunctionalism is used because the followers of this approach see the social organization and culture of specific populations as functional adaptations which permit the populations to exploit their environments successfully without exceeding their carrying capacity. </a:t>
            </a:r>
          </a:p>
          <a:p>
            <a:pPr algn="just"/>
            <a:r>
              <a:rPr lang="en-US" dirty="0"/>
              <a:t>This approach differs from other functionalist approaches in the social sciences in that the unit which is maintained is a population rather than a social order. </a:t>
            </a:r>
          </a:p>
          <a:p>
            <a:pPr algn="just"/>
            <a:r>
              <a:rPr lang="en-US" dirty="0"/>
              <a:t>It also differs from the treatment of adaptation in biological ecology by treating populations rather than individuals as the units which adapt to environments. It forms a school, although there are difference between individuals in it</a:t>
            </a:r>
          </a:p>
          <a:p>
            <a:endParaRPr lang="en-US" dirty="0"/>
          </a:p>
        </p:txBody>
      </p:sp>
    </p:spTree>
    <p:extLst>
      <p:ext uri="{BB962C8B-B14F-4D97-AF65-F5344CB8AC3E}">
        <p14:creationId xmlns:p14="http://schemas.microsoft.com/office/powerpoint/2010/main" val="2043029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7402D-E129-4242-B599-59C0723A83E4}"/>
              </a:ext>
            </a:extLst>
          </p:cNvPr>
          <p:cNvSpPr>
            <a:spLocks noGrp="1"/>
          </p:cNvSpPr>
          <p:nvPr>
            <p:ph type="title"/>
          </p:nvPr>
        </p:nvSpPr>
        <p:spPr>
          <a:xfrm>
            <a:off x="1734970" y="781296"/>
            <a:ext cx="9390592" cy="1049235"/>
          </a:xfrm>
        </p:spPr>
        <p:txBody>
          <a:bodyPr>
            <a:normAutofit fontScale="90000"/>
          </a:bodyPr>
          <a:lstStyle/>
          <a:p>
            <a:r>
              <a:rPr lang="en-US" dirty="0"/>
              <a:t>THE THIRD STAGE OF ECOLOGICAL ANTHROPOLOGY: PROCESSUAL APPROACHES </a:t>
            </a:r>
            <a:br>
              <a:rPr lang="en-US" dirty="0"/>
            </a:br>
            <a:endParaRPr lang="en-US" dirty="0"/>
          </a:p>
        </p:txBody>
      </p:sp>
      <p:sp>
        <p:nvSpPr>
          <p:cNvPr id="3" name="Content Placeholder 2">
            <a:extLst>
              <a:ext uri="{FF2B5EF4-FFF2-40B4-BE49-F238E27FC236}">
                <a16:creationId xmlns:a16="http://schemas.microsoft.com/office/drawing/2014/main" id="{73C1CE44-89A2-1B40-AE41-BAF472B1C61E}"/>
              </a:ext>
            </a:extLst>
          </p:cNvPr>
          <p:cNvSpPr>
            <a:spLocks noGrp="1"/>
          </p:cNvSpPr>
          <p:nvPr>
            <p:ph idx="1"/>
          </p:nvPr>
        </p:nvSpPr>
        <p:spPr>
          <a:xfrm>
            <a:off x="1595270" y="2107174"/>
            <a:ext cx="9390592" cy="3117970"/>
          </a:xfrm>
        </p:spPr>
        <p:txBody>
          <a:bodyPr>
            <a:normAutofit fontScale="92500" lnSpcReduction="10000"/>
          </a:bodyPr>
          <a:lstStyle/>
          <a:p>
            <a:pPr algn="just"/>
            <a:r>
              <a:rPr lang="en-US" sz="2400" dirty="0"/>
              <a:t>A recent approach in ecological anthropology called "processual” ecological anthropology question the </a:t>
            </a:r>
            <a:r>
              <a:rPr lang="en-US" sz="2400" dirty="0" err="1"/>
              <a:t>neofunctionalist</a:t>
            </a:r>
            <a:r>
              <a:rPr lang="en-US" sz="2400" dirty="0"/>
              <a:t> approach. </a:t>
            </a:r>
          </a:p>
          <a:p>
            <a:pPr marL="0" indent="0" algn="just">
              <a:buNone/>
            </a:pPr>
            <a:endParaRPr lang="en-US" sz="2400" dirty="0"/>
          </a:p>
          <a:p>
            <a:pPr algn="just"/>
            <a:r>
              <a:rPr lang="en-US" sz="2400" dirty="0"/>
              <a:t>The use of the term "process” refer to the importance of diachronic studies in ecological anthropology and to the need to examine mechanisms of change. However, the term "processual </a:t>
            </a:r>
            <a:r>
              <a:rPr lang="en-US" sz="2400" dirty="0" err="1"/>
              <a:t>elcological</a:t>
            </a:r>
            <a:r>
              <a:rPr lang="en-US" sz="2400" dirty="0"/>
              <a:t> anthropology” to describe current development in the field does appear to be new. </a:t>
            </a:r>
          </a:p>
          <a:p>
            <a:endParaRPr lang="en-US" sz="2400" dirty="0"/>
          </a:p>
        </p:txBody>
      </p:sp>
    </p:spTree>
    <p:extLst>
      <p:ext uri="{BB962C8B-B14F-4D97-AF65-F5344CB8AC3E}">
        <p14:creationId xmlns:p14="http://schemas.microsoft.com/office/powerpoint/2010/main" val="35240609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57F3D9-2775-354B-96CE-9ABC2BA6A9B7}"/>
              </a:ext>
            </a:extLst>
          </p:cNvPr>
          <p:cNvSpPr>
            <a:spLocks noGrp="1"/>
          </p:cNvSpPr>
          <p:nvPr>
            <p:ph idx="1"/>
          </p:nvPr>
        </p:nvSpPr>
        <p:spPr>
          <a:xfrm>
            <a:off x="1333503" y="1972492"/>
            <a:ext cx="10031181" cy="3833488"/>
          </a:xfrm>
        </p:spPr>
        <p:txBody>
          <a:bodyPr>
            <a:noAutofit/>
          </a:bodyPr>
          <a:lstStyle/>
          <a:p>
            <a:pPr algn="just"/>
            <a:r>
              <a:rPr lang="en-US" sz="2400" dirty="0"/>
              <a:t>Processual ecological anthropology examines the interaction of populations and environment rather than treating the latter as a passive background to the former. </a:t>
            </a:r>
          </a:p>
          <a:p>
            <a:r>
              <a:rPr lang="en-US" sz="2400" dirty="0"/>
              <a:t>In short the important trends of processual ecology includes the study of environmental problems, demography, adaptive strategies, social organization, process and mechanisms of change. </a:t>
            </a:r>
          </a:p>
          <a:p>
            <a:r>
              <a:rPr lang="en-US" sz="2400" dirty="0"/>
              <a:t>In a way this approach is more inter-disciplinary, drawing Anthropology closer to biology, geography, psychology and history. </a:t>
            </a:r>
          </a:p>
        </p:txBody>
      </p:sp>
    </p:spTree>
    <p:extLst>
      <p:ext uri="{BB962C8B-B14F-4D97-AF65-F5344CB8AC3E}">
        <p14:creationId xmlns:p14="http://schemas.microsoft.com/office/powerpoint/2010/main" val="21209438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BD4FE-0CA8-5A4A-B6FB-CD4DD1D8ABD6}"/>
              </a:ext>
            </a:extLst>
          </p:cNvPr>
          <p:cNvSpPr>
            <a:spLocks noGrp="1"/>
          </p:cNvSpPr>
          <p:nvPr>
            <p:ph type="title"/>
          </p:nvPr>
        </p:nvSpPr>
        <p:spPr/>
        <p:txBody>
          <a:bodyPr/>
          <a:lstStyle/>
          <a:p>
            <a:r>
              <a:rPr lang="en-US" dirty="0"/>
              <a:t>PRINCIPAL CONCEPTS</a:t>
            </a:r>
            <a:br>
              <a:rPr lang="en-US" dirty="0"/>
            </a:br>
            <a:endParaRPr lang="en-US" dirty="0"/>
          </a:p>
        </p:txBody>
      </p:sp>
      <p:sp>
        <p:nvSpPr>
          <p:cNvPr id="3" name="Content Placeholder 2">
            <a:extLst>
              <a:ext uri="{FF2B5EF4-FFF2-40B4-BE49-F238E27FC236}">
                <a16:creationId xmlns:a16="http://schemas.microsoft.com/office/drawing/2014/main" id="{BBBE12ED-5061-A843-9EA2-39DDA774E26D}"/>
              </a:ext>
            </a:extLst>
          </p:cNvPr>
          <p:cNvSpPr>
            <a:spLocks noGrp="1"/>
          </p:cNvSpPr>
          <p:nvPr>
            <p:ph idx="1"/>
          </p:nvPr>
        </p:nvSpPr>
        <p:spPr>
          <a:xfrm>
            <a:off x="1584045" y="2185549"/>
            <a:ext cx="9338341" cy="3450613"/>
          </a:xfrm>
        </p:spPr>
        <p:txBody>
          <a:bodyPr/>
          <a:lstStyle/>
          <a:p>
            <a:r>
              <a:rPr lang="en-US" b="1" dirty="0"/>
              <a:t>Carrying Capacity.  </a:t>
            </a:r>
            <a:r>
              <a:rPr lang="en-US" dirty="0"/>
              <a:t>  “the number of individuals that a habitat can support”. This idea is related to population pressure, referring to the demands of a population on the resources of its ecosystem (Moran 1979:334). </a:t>
            </a:r>
          </a:p>
          <a:p>
            <a:endParaRPr lang="en-US" b="1" dirty="0"/>
          </a:p>
          <a:p>
            <a:r>
              <a:rPr lang="en-US" b="1" dirty="0"/>
              <a:t>Cultural Ecology</a:t>
            </a:r>
            <a:r>
              <a:rPr lang="en-US" dirty="0"/>
              <a:t>: Cultural ecology is the study of the adaptation of human societies or populations to their environments.  Emphasis is on the arrangements of technique, economy, and social organization through which culture mediates the experience of the natural world (Winthrop 1991:47).</a:t>
            </a:r>
          </a:p>
        </p:txBody>
      </p:sp>
    </p:spTree>
    <p:extLst>
      <p:ext uri="{BB962C8B-B14F-4D97-AF65-F5344CB8AC3E}">
        <p14:creationId xmlns:p14="http://schemas.microsoft.com/office/powerpoint/2010/main" val="11641130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8E568-68F8-BF45-93E8-16AE58F03850}"/>
              </a:ext>
            </a:extLst>
          </p:cNvPr>
          <p:cNvSpPr>
            <a:spLocks noGrp="1"/>
          </p:cNvSpPr>
          <p:nvPr>
            <p:ph type="title"/>
          </p:nvPr>
        </p:nvSpPr>
        <p:spPr/>
        <p:txBody>
          <a:bodyPr/>
          <a:lstStyle/>
          <a:p>
            <a:r>
              <a:rPr lang="en-US" dirty="0"/>
              <a:t>PRINCIPAL CONCEPTS</a:t>
            </a:r>
          </a:p>
        </p:txBody>
      </p:sp>
      <p:sp>
        <p:nvSpPr>
          <p:cNvPr id="3" name="Content Placeholder 2">
            <a:extLst>
              <a:ext uri="{FF2B5EF4-FFF2-40B4-BE49-F238E27FC236}">
                <a16:creationId xmlns:a16="http://schemas.microsoft.com/office/drawing/2014/main" id="{277EAA19-69A3-5D4B-95E1-08C42078ABD7}"/>
              </a:ext>
            </a:extLst>
          </p:cNvPr>
          <p:cNvSpPr>
            <a:spLocks noGrp="1"/>
          </p:cNvSpPr>
          <p:nvPr>
            <p:ph idx="1"/>
          </p:nvPr>
        </p:nvSpPr>
        <p:spPr>
          <a:xfrm>
            <a:off x="1451579" y="2015732"/>
            <a:ext cx="9603275" cy="4037749"/>
          </a:xfrm>
        </p:spPr>
        <p:txBody>
          <a:bodyPr/>
          <a:lstStyle/>
          <a:p>
            <a:r>
              <a:rPr lang="en-US" b="1" dirty="0"/>
              <a:t>Culture Core</a:t>
            </a:r>
            <a:r>
              <a:rPr lang="en-US" dirty="0"/>
              <a:t>: Julian Steward defined the cultural core as “the features of a society that are the most closely related to subsistence activities and economic arrangements. Furthermore, the core includes political, religious, and social patterns that are connected to (or in relationship with) such arrangements”</a:t>
            </a:r>
          </a:p>
          <a:p>
            <a:r>
              <a:rPr lang="en-US" dirty="0"/>
              <a:t> </a:t>
            </a:r>
            <a:r>
              <a:rPr lang="en-US" b="1" dirty="0"/>
              <a:t>Diachronic Study</a:t>
            </a:r>
            <a:r>
              <a:rPr lang="en-US" dirty="0"/>
              <a:t>: A diachronic study is one that includes an historical or evolutionary time dimension. Steward used a diachronic approach in his studies (Moran1979:42).</a:t>
            </a:r>
          </a:p>
          <a:p>
            <a:r>
              <a:rPr lang="en-US" b="1" dirty="0"/>
              <a:t>Ecology</a:t>
            </a:r>
            <a:r>
              <a:rPr lang="en-US" dirty="0"/>
              <a:t>: Ecology is the study of the interaction between living and nonliving components of the environment (Moran 1979:328). This pertains to the relationship between an organism and all aspects of its environment.</a:t>
            </a:r>
          </a:p>
        </p:txBody>
      </p:sp>
    </p:spTree>
    <p:extLst>
      <p:ext uri="{BB962C8B-B14F-4D97-AF65-F5344CB8AC3E}">
        <p14:creationId xmlns:p14="http://schemas.microsoft.com/office/powerpoint/2010/main" val="40365292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7808F-EB90-FD44-BABF-DFC40E982146}"/>
              </a:ext>
            </a:extLst>
          </p:cNvPr>
          <p:cNvSpPr>
            <a:spLocks noGrp="1"/>
          </p:cNvSpPr>
          <p:nvPr>
            <p:ph type="title"/>
          </p:nvPr>
        </p:nvSpPr>
        <p:spPr/>
        <p:txBody>
          <a:bodyPr/>
          <a:lstStyle/>
          <a:p>
            <a:r>
              <a:rPr lang="en-US" dirty="0"/>
              <a:t>PRINCIPAL CONCEPTS</a:t>
            </a:r>
          </a:p>
        </p:txBody>
      </p:sp>
      <p:sp>
        <p:nvSpPr>
          <p:cNvPr id="3" name="Content Placeholder 2">
            <a:extLst>
              <a:ext uri="{FF2B5EF4-FFF2-40B4-BE49-F238E27FC236}">
                <a16:creationId xmlns:a16="http://schemas.microsoft.com/office/drawing/2014/main" id="{5306E619-4D60-C24D-90CF-D07418269F58}"/>
              </a:ext>
            </a:extLst>
          </p:cNvPr>
          <p:cNvSpPr>
            <a:spLocks noGrp="1"/>
          </p:cNvSpPr>
          <p:nvPr>
            <p:ph idx="1"/>
          </p:nvPr>
        </p:nvSpPr>
        <p:spPr/>
        <p:txBody>
          <a:bodyPr/>
          <a:lstStyle/>
          <a:p>
            <a:r>
              <a:rPr lang="en-US" b="1" dirty="0"/>
              <a:t>Ecosystem</a:t>
            </a:r>
            <a:r>
              <a:rPr lang="en-US" dirty="0"/>
              <a:t>: An ecosystem is the structural and functional interrelationships among living organisms and the environment of which they are a part. Ecosystems are complex and can be viewed on different scales or levels. </a:t>
            </a:r>
          </a:p>
          <a:p>
            <a:r>
              <a:rPr lang="en-US" b="1" dirty="0"/>
              <a:t>Ecosystem Approach/Model</a:t>
            </a:r>
            <a:r>
              <a:rPr lang="en-US" dirty="0"/>
              <a:t>: This is an approach used by some ecological anthropologists that focuses on physical (abiotic) components. Moran (1990:3) claims that this view uses the physical environment as the basis around which evolving species and adaptive responses are examined. The ecosystem approach had played a central role within ecological anthropology (</a:t>
            </a:r>
            <a:r>
              <a:rPr lang="en-US" dirty="0" err="1"/>
              <a:t>seeMethodologies</a:t>
            </a:r>
            <a:r>
              <a:rPr lang="en-US" dirty="0"/>
              <a:t> for more details).</a:t>
            </a:r>
          </a:p>
        </p:txBody>
      </p:sp>
    </p:spTree>
    <p:extLst>
      <p:ext uri="{BB962C8B-B14F-4D97-AF65-F5344CB8AC3E}">
        <p14:creationId xmlns:p14="http://schemas.microsoft.com/office/powerpoint/2010/main" val="4249410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282A7-15C3-6641-A327-468C5DD5C48E}"/>
              </a:ext>
            </a:extLst>
          </p:cNvPr>
          <p:cNvSpPr>
            <a:spLocks noGrp="1"/>
          </p:cNvSpPr>
          <p:nvPr>
            <p:ph type="title"/>
          </p:nvPr>
        </p:nvSpPr>
        <p:spPr>
          <a:xfrm>
            <a:off x="1536700" y="1054100"/>
            <a:ext cx="9464351" cy="875854"/>
          </a:xfrm>
        </p:spPr>
        <p:txBody>
          <a:bodyPr>
            <a:normAutofit/>
          </a:bodyPr>
          <a:lstStyle/>
          <a:p>
            <a:r>
              <a:rPr lang="en-US" sz="2400" dirty="0"/>
              <a:t>Ecological anthropology</a:t>
            </a:r>
          </a:p>
        </p:txBody>
      </p:sp>
      <p:sp>
        <p:nvSpPr>
          <p:cNvPr id="3" name="Content Placeholder 2">
            <a:extLst>
              <a:ext uri="{FF2B5EF4-FFF2-40B4-BE49-F238E27FC236}">
                <a16:creationId xmlns:a16="http://schemas.microsoft.com/office/drawing/2014/main" id="{095F694E-64E8-344F-80AC-65E19CDA5E74}"/>
              </a:ext>
            </a:extLst>
          </p:cNvPr>
          <p:cNvSpPr>
            <a:spLocks noGrp="1"/>
          </p:cNvSpPr>
          <p:nvPr>
            <p:ph idx="1"/>
          </p:nvPr>
        </p:nvSpPr>
        <p:spPr>
          <a:xfrm>
            <a:off x="1796143" y="2492829"/>
            <a:ext cx="8806542" cy="3586161"/>
          </a:xfrm>
        </p:spPr>
        <p:txBody>
          <a:bodyPr/>
          <a:lstStyle/>
          <a:p>
            <a:r>
              <a:rPr lang="en-US" b="1" dirty="0"/>
              <a:t>Ecological anthropology may be defined as </a:t>
            </a:r>
          </a:p>
          <a:p>
            <a:endParaRPr lang="en-US" b="1" dirty="0"/>
          </a:p>
          <a:p>
            <a:pPr marL="0" indent="0" algn="ctr">
              <a:buNone/>
            </a:pPr>
            <a:r>
              <a:rPr lang="en-US" dirty="0">
                <a:solidFill>
                  <a:srgbClr val="C00000"/>
                </a:solidFill>
              </a:rPr>
              <a:t>“the study of the relations among the population dynamics, social organization, </a:t>
            </a:r>
          </a:p>
          <a:p>
            <a:pPr marL="0" indent="0" algn="ctr">
              <a:buNone/>
            </a:pPr>
            <a:r>
              <a:rPr lang="en-US" dirty="0">
                <a:solidFill>
                  <a:srgbClr val="C00000"/>
                </a:solidFill>
              </a:rPr>
              <a:t>and culture of human populations and the environments in which they live."</a:t>
            </a:r>
          </a:p>
          <a:p>
            <a:endParaRPr lang="en-US" dirty="0"/>
          </a:p>
        </p:txBody>
      </p:sp>
    </p:spTree>
    <p:extLst>
      <p:ext uri="{BB962C8B-B14F-4D97-AF65-F5344CB8AC3E}">
        <p14:creationId xmlns:p14="http://schemas.microsoft.com/office/powerpoint/2010/main" val="28429186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EC1B6-55D5-1146-A8FB-3F2650B07F3F}"/>
              </a:ext>
            </a:extLst>
          </p:cNvPr>
          <p:cNvSpPr>
            <a:spLocks noGrp="1"/>
          </p:cNvSpPr>
          <p:nvPr>
            <p:ph type="title"/>
          </p:nvPr>
        </p:nvSpPr>
        <p:spPr/>
        <p:txBody>
          <a:bodyPr/>
          <a:lstStyle/>
          <a:p>
            <a:r>
              <a:rPr lang="en-US" dirty="0"/>
              <a:t>PRINCIPAL CONCEPTS</a:t>
            </a:r>
          </a:p>
        </p:txBody>
      </p:sp>
      <p:sp>
        <p:nvSpPr>
          <p:cNvPr id="3" name="Content Placeholder 2">
            <a:extLst>
              <a:ext uri="{FF2B5EF4-FFF2-40B4-BE49-F238E27FC236}">
                <a16:creationId xmlns:a16="http://schemas.microsoft.com/office/drawing/2014/main" id="{72E19474-B165-BF42-99D4-6BC8398926CA}"/>
              </a:ext>
            </a:extLst>
          </p:cNvPr>
          <p:cNvSpPr>
            <a:spLocks noGrp="1"/>
          </p:cNvSpPr>
          <p:nvPr>
            <p:ph idx="1"/>
          </p:nvPr>
        </p:nvSpPr>
        <p:spPr>
          <a:xfrm>
            <a:off x="1451579" y="2015732"/>
            <a:ext cx="9495095" cy="4037749"/>
          </a:xfrm>
        </p:spPr>
        <p:txBody>
          <a:bodyPr/>
          <a:lstStyle/>
          <a:p>
            <a:pPr algn="just"/>
            <a:r>
              <a:rPr lang="en-US" b="1" dirty="0"/>
              <a:t>Environmental Determinism</a:t>
            </a:r>
            <a:r>
              <a:rPr lang="en-US" dirty="0"/>
              <a:t>: A deterministic approach assigns one factor as the dominant influence in explanations. Environmental determinism is based on the assumption that cultural and natural areas are coterminous, because culture represents an adaptation to the particular environment. Therefore, environmental factors determine human social and cultural behaviors.</a:t>
            </a:r>
          </a:p>
          <a:p>
            <a:pPr algn="just"/>
            <a:r>
              <a:rPr lang="en-US" b="1" dirty="0"/>
              <a:t>Limiting Factor</a:t>
            </a:r>
            <a:r>
              <a:rPr lang="en-US" dirty="0"/>
              <a:t>:  In the 1960s cultural ecology focused on showing how resources could be limiting factors. A limiting factor is a variable in a region that, despite the limits or settings of </a:t>
            </a:r>
            <a:r>
              <a:rPr lang="en-US" dirty="0" err="1"/>
              <a:t>anyother</a:t>
            </a:r>
            <a:r>
              <a:rPr lang="en-US" dirty="0"/>
              <a:t> variable, will limit the carrying capacity of that region to </a:t>
            </a:r>
            <a:r>
              <a:rPr lang="en-US" dirty="0" err="1"/>
              <a:t>acertain</a:t>
            </a:r>
            <a:r>
              <a:rPr lang="en-US" dirty="0"/>
              <a:t> number.</a:t>
            </a:r>
          </a:p>
          <a:p>
            <a:endParaRPr lang="en-US" dirty="0"/>
          </a:p>
          <a:p>
            <a:endParaRPr lang="en-US" dirty="0"/>
          </a:p>
        </p:txBody>
      </p:sp>
    </p:spTree>
    <p:extLst>
      <p:ext uri="{BB962C8B-B14F-4D97-AF65-F5344CB8AC3E}">
        <p14:creationId xmlns:p14="http://schemas.microsoft.com/office/powerpoint/2010/main" val="3939706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7E1CF-779D-084F-BF39-C17BDCCC9834}"/>
              </a:ext>
            </a:extLst>
          </p:cNvPr>
          <p:cNvSpPr>
            <a:spLocks noGrp="1"/>
          </p:cNvSpPr>
          <p:nvPr>
            <p:ph type="title"/>
          </p:nvPr>
        </p:nvSpPr>
        <p:spPr>
          <a:xfrm>
            <a:off x="1451579" y="1150257"/>
            <a:ext cx="9603275" cy="601897"/>
          </a:xfrm>
        </p:spPr>
        <p:txBody>
          <a:bodyPr>
            <a:noAutofit/>
          </a:bodyPr>
          <a:lstStyle/>
          <a:p>
            <a:r>
              <a:rPr lang="en-US" sz="2400" dirty="0"/>
              <a:t>Definition and Scope of Environmental Anthropology </a:t>
            </a:r>
            <a:br>
              <a:rPr lang="en-US" sz="2400" dirty="0"/>
            </a:br>
            <a:endParaRPr lang="en-US" sz="2400" dirty="0"/>
          </a:p>
        </p:txBody>
      </p:sp>
      <p:sp>
        <p:nvSpPr>
          <p:cNvPr id="3" name="Content Placeholder 2">
            <a:extLst>
              <a:ext uri="{FF2B5EF4-FFF2-40B4-BE49-F238E27FC236}">
                <a16:creationId xmlns:a16="http://schemas.microsoft.com/office/drawing/2014/main" id="{520C8B98-DA60-5541-B977-7A8B776A23E0}"/>
              </a:ext>
            </a:extLst>
          </p:cNvPr>
          <p:cNvSpPr>
            <a:spLocks noGrp="1"/>
          </p:cNvSpPr>
          <p:nvPr>
            <p:ph idx="1"/>
          </p:nvPr>
        </p:nvSpPr>
        <p:spPr>
          <a:xfrm>
            <a:off x="1451579" y="2140422"/>
            <a:ext cx="9603275" cy="4149541"/>
          </a:xfrm>
        </p:spPr>
        <p:txBody>
          <a:bodyPr>
            <a:noAutofit/>
          </a:bodyPr>
          <a:lstStyle/>
          <a:p>
            <a:pPr marL="0" indent="0">
              <a:buNone/>
            </a:pPr>
            <a:r>
              <a:rPr lang="en-US" dirty="0"/>
              <a:t>Environmental Anthropology --- recent outgrowth of Ecological Anthropology, </a:t>
            </a:r>
          </a:p>
          <a:p>
            <a:pPr marL="0" indent="0">
              <a:buNone/>
            </a:pPr>
            <a:endParaRPr lang="en-US" dirty="0"/>
          </a:p>
          <a:p>
            <a:pPr marL="0" indent="0">
              <a:buNone/>
            </a:pPr>
            <a:r>
              <a:rPr lang="en-US" dirty="0"/>
              <a:t>Ecological and Environmental anthropology can most productively be viewed as a single interrelated discipline</a:t>
            </a:r>
          </a:p>
          <a:p>
            <a:pPr lvl="1"/>
            <a:r>
              <a:rPr lang="en-US" dirty="0"/>
              <a:t>Ecological Anthropology focusing more on basic academic research</a:t>
            </a:r>
          </a:p>
          <a:p>
            <a:pPr lvl="1"/>
            <a:r>
              <a:rPr lang="en-US" dirty="0"/>
              <a:t>Environmental Anthropology being more focused on contemporary environmental issues and having more of an applied, practicing, critical, and/or advocacy approach. </a:t>
            </a:r>
          </a:p>
          <a:p>
            <a:endParaRPr lang="en-US" dirty="0"/>
          </a:p>
        </p:txBody>
      </p:sp>
    </p:spTree>
    <p:extLst>
      <p:ext uri="{BB962C8B-B14F-4D97-AF65-F5344CB8AC3E}">
        <p14:creationId xmlns:p14="http://schemas.microsoft.com/office/powerpoint/2010/main" val="39989331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D9A4F-0A05-B941-A4F1-775480CB7304}"/>
              </a:ext>
            </a:extLst>
          </p:cNvPr>
          <p:cNvSpPr>
            <a:spLocks noGrp="1"/>
          </p:cNvSpPr>
          <p:nvPr>
            <p:ph type="title"/>
          </p:nvPr>
        </p:nvSpPr>
        <p:spPr>
          <a:xfrm>
            <a:off x="1562100" y="1113692"/>
            <a:ext cx="9492754" cy="740062"/>
          </a:xfrm>
        </p:spPr>
        <p:txBody>
          <a:bodyPr>
            <a:normAutofit/>
          </a:bodyPr>
          <a:lstStyle/>
          <a:p>
            <a:r>
              <a:rPr lang="en-US" sz="2800" dirty="0"/>
              <a:t>Environmental anthropology </a:t>
            </a:r>
          </a:p>
        </p:txBody>
      </p:sp>
      <p:sp>
        <p:nvSpPr>
          <p:cNvPr id="3" name="Content Placeholder 2">
            <a:extLst>
              <a:ext uri="{FF2B5EF4-FFF2-40B4-BE49-F238E27FC236}">
                <a16:creationId xmlns:a16="http://schemas.microsoft.com/office/drawing/2014/main" id="{6D176996-8E52-C642-8D8A-A51FBDDDACD2}"/>
              </a:ext>
            </a:extLst>
          </p:cNvPr>
          <p:cNvSpPr>
            <a:spLocks noGrp="1"/>
          </p:cNvSpPr>
          <p:nvPr>
            <p:ph idx="1"/>
          </p:nvPr>
        </p:nvSpPr>
        <p:spPr>
          <a:xfrm>
            <a:off x="1720050" y="2299062"/>
            <a:ext cx="9040575" cy="3445245"/>
          </a:xfrm>
        </p:spPr>
        <p:txBody>
          <a:bodyPr/>
          <a:lstStyle/>
          <a:p>
            <a:r>
              <a:rPr lang="en-US" b="1" dirty="0">
                <a:solidFill>
                  <a:srgbClr val="C00000"/>
                </a:solidFill>
              </a:rPr>
              <a:t>Environmental anthropology</a:t>
            </a:r>
            <a:r>
              <a:rPr lang="en-US" dirty="0">
                <a:solidFill>
                  <a:srgbClr val="C00000"/>
                </a:solidFill>
              </a:rPr>
              <a:t> is a sub-specialty within the field of anthropology that takes an active role in examining the relationships between humans and their environment across space and time.</a:t>
            </a:r>
          </a:p>
          <a:p>
            <a:endParaRPr lang="en-US" dirty="0">
              <a:solidFill>
                <a:srgbClr val="C00000"/>
              </a:solidFill>
            </a:endParaRPr>
          </a:p>
          <a:p>
            <a:r>
              <a:rPr lang="en-US" dirty="0">
                <a:solidFill>
                  <a:srgbClr val="C00000"/>
                </a:solidFill>
              </a:rPr>
              <a:t>It can be characterized as the study of the interrelationship between human groups, cultures, and societies and the ecosystems in which they are embedded in all times and all places across planet earth. </a:t>
            </a:r>
          </a:p>
          <a:p>
            <a:endParaRPr lang="en-US" dirty="0">
              <a:solidFill>
                <a:srgbClr val="C00000"/>
              </a:solidFill>
            </a:endParaRPr>
          </a:p>
        </p:txBody>
      </p:sp>
    </p:spTree>
    <p:extLst>
      <p:ext uri="{BB962C8B-B14F-4D97-AF65-F5344CB8AC3E}">
        <p14:creationId xmlns:p14="http://schemas.microsoft.com/office/powerpoint/2010/main" val="4070536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8788B-E13C-8A44-92FE-D32CE8685249}"/>
              </a:ext>
            </a:extLst>
          </p:cNvPr>
          <p:cNvSpPr>
            <a:spLocks noGrp="1"/>
          </p:cNvSpPr>
          <p:nvPr>
            <p:ph type="title"/>
          </p:nvPr>
        </p:nvSpPr>
        <p:spPr/>
        <p:txBody>
          <a:bodyPr/>
          <a:lstStyle/>
          <a:p>
            <a:r>
              <a:rPr lang="en-US" dirty="0"/>
              <a:t>BASIC PREMISES</a:t>
            </a:r>
          </a:p>
        </p:txBody>
      </p:sp>
      <p:sp>
        <p:nvSpPr>
          <p:cNvPr id="3" name="Content Placeholder 2">
            <a:extLst>
              <a:ext uri="{FF2B5EF4-FFF2-40B4-BE49-F238E27FC236}">
                <a16:creationId xmlns:a16="http://schemas.microsoft.com/office/drawing/2014/main" id="{2BF5900D-EE53-A147-BD08-C1CD7C41D04D}"/>
              </a:ext>
            </a:extLst>
          </p:cNvPr>
          <p:cNvSpPr>
            <a:spLocks noGrp="1"/>
          </p:cNvSpPr>
          <p:nvPr>
            <p:ph idx="1"/>
          </p:nvPr>
        </p:nvSpPr>
        <p:spPr>
          <a:xfrm>
            <a:off x="1451579" y="1950416"/>
            <a:ext cx="9314392" cy="4221783"/>
          </a:xfrm>
        </p:spPr>
        <p:txBody>
          <a:bodyPr>
            <a:normAutofit fontScale="92500" lnSpcReduction="20000"/>
          </a:bodyPr>
          <a:lstStyle/>
          <a:p>
            <a:pPr algn="just"/>
            <a:r>
              <a:rPr lang="en-US" dirty="0"/>
              <a:t>Ecological anthropology focuses upon the complex relations between people and their environment. </a:t>
            </a:r>
          </a:p>
          <a:p>
            <a:pPr lvl="1" algn="just"/>
            <a:r>
              <a:rPr lang="en-US" dirty="0"/>
              <a:t>Human populations have ongoing contact with and impact upon the land, climate, plant and animal species in their vicinities, and these elements of their environment have reciprocal impacts on humans</a:t>
            </a:r>
          </a:p>
          <a:p>
            <a:pPr marL="0" indent="0" algn="just">
              <a:buNone/>
            </a:pPr>
            <a:endParaRPr lang="en-US" dirty="0"/>
          </a:p>
          <a:p>
            <a:pPr algn="just"/>
            <a:r>
              <a:rPr lang="en-US" dirty="0"/>
              <a:t>Ecological anthropology investigates the ways that a population shapes its environment and the subsequent manners in which these relations form the population’s social, economic, and political life.</a:t>
            </a:r>
          </a:p>
          <a:p>
            <a:pPr algn="just"/>
            <a:endParaRPr lang="en-US" dirty="0"/>
          </a:p>
          <a:p>
            <a:pPr algn="just"/>
            <a:r>
              <a:rPr lang="en-US" dirty="0"/>
              <a:t>In a general sense, ecological anthropology attempts to provide a materialist explanation of human society and culture as products of adaptation to given environmental conditions.</a:t>
            </a:r>
          </a:p>
        </p:txBody>
      </p:sp>
    </p:spTree>
    <p:extLst>
      <p:ext uri="{BB962C8B-B14F-4D97-AF65-F5344CB8AC3E}">
        <p14:creationId xmlns:p14="http://schemas.microsoft.com/office/powerpoint/2010/main" val="688538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E17AE8-3F46-784B-9E3E-17754C7ED3D2}"/>
              </a:ext>
            </a:extLst>
          </p:cNvPr>
          <p:cNvSpPr>
            <a:spLocks noGrp="1"/>
          </p:cNvSpPr>
          <p:nvPr>
            <p:ph type="title"/>
          </p:nvPr>
        </p:nvSpPr>
        <p:spPr/>
        <p:txBody>
          <a:bodyPr>
            <a:normAutofit fontScale="90000"/>
          </a:bodyPr>
          <a:lstStyle/>
          <a:p>
            <a:r>
              <a:rPr lang="en-US" dirty="0"/>
              <a:t>DEVELOPMENT OF ENVIRONMENTALISM PERSPECTIVE IN ANTHROPOLOGY </a:t>
            </a:r>
            <a:br>
              <a:rPr lang="en-US" dirty="0"/>
            </a:br>
            <a:br>
              <a:rPr lang="en-US" dirty="0"/>
            </a:br>
            <a:endParaRPr lang="en-US" dirty="0"/>
          </a:p>
        </p:txBody>
      </p:sp>
      <p:sp>
        <p:nvSpPr>
          <p:cNvPr id="3" name="Content Placeholder 2">
            <a:extLst>
              <a:ext uri="{FF2B5EF4-FFF2-40B4-BE49-F238E27FC236}">
                <a16:creationId xmlns:a16="http://schemas.microsoft.com/office/drawing/2014/main" id="{A4F6D338-E190-4E4F-ABB7-692572A03305}"/>
              </a:ext>
            </a:extLst>
          </p:cNvPr>
          <p:cNvSpPr>
            <a:spLocks noGrp="1"/>
          </p:cNvSpPr>
          <p:nvPr>
            <p:ph idx="1"/>
          </p:nvPr>
        </p:nvSpPr>
        <p:spPr>
          <a:xfrm>
            <a:off x="1502658" y="2438840"/>
            <a:ext cx="9186684" cy="3450613"/>
          </a:xfrm>
        </p:spPr>
        <p:txBody>
          <a:bodyPr/>
          <a:lstStyle/>
          <a:p>
            <a:r>
              <a:rPr lang="en-US" dirty="0"/>
              <a:t>Anthropology traditionally has strong links to the study of the environment through its focus on human interaction in environmental context. </a:t>
            </a:r>
          </a:p>
          <a:p>
            <a:r>
              <a:rPr lang="en-US" dirty="0"/>
              <a:t>This basic connection is depicted by Milton, who says: </a:t>
            </a:r>
          </a:p>
          <a:p>
            <a:pPr marL="457200" lvl="1" indent="0">
              <a:buNone/>
            </a:pPr>
            <a:r>
              <a:rPr lang="en-US" dirty="0"/>
              <a:t>‘If one accepts the anthropological </a:t>
            </a:r>
            <a:r>
              <a:rPr lang="en-US" dirty="0" err="1"/>
              <a:t>cliche</a:t>
            </a:r>
            <a:r>
              <a:rPr lang="en-US" dirty="0"/>
              <a:t> ́ that culture is the mechanism through which human beings interact with (or, more controversially, adapt to) their environment (Ingold, 1992), then the whole field of cultural anthropology can be characterized as human ecology’. </a:t>
            </a:r>
          </a:p>
          <a:p>
            <a:endParaRPr lang="en-US" dirty="0"/>
          </a:p>
        </p:txBody>
      </p:sp>
    </p:spTree>
    <p:extLst>
      <p:ext uri="{BB962C8B-B14F-4D97-AF65-F5344CB8AC3E}">
        <p14:creationId xmlns:p14="http://schemas.microsoft.com/office/powerpoint/2010/main" val="3853111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8765A-0B5B-9644-9258-4DA5ADCB064E}"/>
              </a:ext>
            </a:extLst>
          </p:cNvPr>
          <p:cNvSpPr>
            <a:spLocks noGrp="1"/>
          </p:cNvSpPr>
          <p:nvPr>
            <p:ph type="title"/>
          </p:nvPr>
        </p:nvSpPr>
        <p:spPr/>
        <p:txBody>
          <a:bodyPr>
            <a:normAutofit fontScale="90000"/>
          </a:bodyPr>
          <a:lstStyle/>
          <a:p>
            <a:r>
              <a:rPr lang="en-US" dirty="0"/>
              <a:t>DEVELOPMENT OF ENVIRONMENTALISM PERSPECTIVE IN ANTHROPOLOGY </a:t>
            </a:r>
            <a:br>
              <a:rPr lang="en-US" dirty="0"/>
            </a:br>
            <a:br>
              <a:rPr lang="en-US" dirty="0"/>
            </a:br>
            <a:endParaRPr lang="en-US" dirty="0"/>
          </a:p>
        </p:txBody>
      </p:sp>
      <p:sp>
        <p:nvSpPr>
          <p:cNvPr id="3" name="Content Placeholder 2">
            <a:extLst>
              <a:ext uri="{FF2B5EF4-FFF2-40B4-BE49-F238E27FC236}">
                <a16:creationId xmlns:a16="http://schemas.microsoft.com/office/drawing/2014/main" id="{4BD69A61-2539-AC4E-B7F8-FC0E73A03B25}"/>
              </a:ext>
            </a:extLst>
          </p:cNvPr>
          <p:cNvSpPr>
            <a:spLocks noGrp="1"/>
          </p:cNvSpPr>
          <p:nvPr>
            <p:ph idx="1"/>
          </p:nvPr>
        </p:nvSpPr>
        <p:spPr>
          <a:xfrm>
            <a:off x="1451580" y="2015732"/>
            <a:ext cx="9387406" cy="3450613"/>
          </a:xfrm>
        </p:spPr>
        <p:txBody>
          <a:bodyPr/>
          <a:lstStyle/>
          <a:p>
            <a:pPr algn="just"/>
            <a:r>
              <a:rPr lang="en-US" dirty="0"/>
              <a:t>Since the 1980s, anthropological research on environmental issues has been part of a broad public sphere that has witnessed a sharp increase in environmental concerns and activism throughout the world. </a:t>
            </a:r>
          </a:p>
          <a:p>
            <a:pPr marL="0" indent="0" algn="just">
              <a:buNone/>
            </a:pPr>
            <a:endParaRPr lang="en-US" dirty="0"/>
          </a:p>
          <a:p>
            <a:pPr algn="just"/>
            <a:r>
              <a:rPr lang="en-US" dirty="0"/>
              <a:t>Given the breadth and complexity of environmental issues, academic disciplinary boundaries are easily crossed and new sites of transdisciplinary research have emerged that combine natural and social-scientific approaches in unique ways. </a:t>
            </a:r>
          </a:p>
          <a:p>
            <a:endParaRPr lang="en-US" dirty="0"/>
          </a:p>
        </p:txBody>
      </p:sp>
    </p:spTree>
    <p:extLst>
      <p:ext uri="{BB962C8B-B14F-4D97-AF65-F5344CB8AC3E}">
        <p14:creationId xmlns:p14="http://schemas.microsoft.com/office/powerpoint/2010/main" val="2361969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CFCAF-65CF-4F4A-A8B7-59938EDC5EB6}"/>
              </a:ext>
            </a:extLst>
          </p:cNvPr>
          <p:cNvSpPr>
            <a:spLocks noGrp="1"/>
          </p:cNvSpPr>
          <p:nvPr>
            <p:ph type="title"/>
          </p:nvPr>
        </p:nvSpPr>
        <p:spPr/>
        <p:txBody>
          <a:bodyPr>
            <a:normAutofit fontScale="90000"/>
          </a:bodyPr>
          <a:lstStyle/>
          <a:p>
            <a:r>
              <a:rPr lang="en-US" dirty="0"/>
              <a:t>Anthropological Engagement with Environmentalism</a:t>
            </a:r>
            <a:br>
              <a:rPr lang="en-US" dirty="0"/>
            </a:br>
            <a:br>
              <a:rPr lang="en-US" dirty="0"/>
            </a:br>
            <a:endParaRPr lang="en-US" dirty="0"/>
          </a:p>
        </p:txBody>
      </p:sp>
      <p:sp>
        <p:nvSpPr>
          <p:cNvPr id="3" name="Content Placeholder 2">
            <a:extLst>
              <a:ext uri="{FF2B5EF4-FFF2-40B4-BE49-F238E27FC236}">
                <a16:creationId xmlns:a16="http://schemas.microsoft.com/office/drawing/2014/main" id="{4FCF1EAB-61E6-C845-B19A-FA8EA54AFD76}"/>
              </a:ext>
            </a:extLst>
          </p:cNvPr>
          <p:cNvSpPr>
            <a:spLocks noGrp="1"/>
          </p:cNvSpPr>
          <p:nvPr>
            <p:ph idx="1"/>
          </p:nvPr>
        </p:nvSpPr>
        <p:spPr>
          <a:xfrm>
            <a:off x="1451579" y="2015732"/>
            <a:ext cx="9287045" cy="3450613"/>
          </a:xfrm>
        </p:spPr>
        <p:txBody>
          <a:bodyPr/>
          <a:lstStyle/>
          <a:p>
            <a:pPr algn="just"/>
            <a:r>
              <a:rPr lang="en-US" dirty="0"/>
              <a:t>In common usage, the term environment is used as a synonym for Nature (i.e. the biophysical or nonhuman environment), but this usage creates great conceptual confusion because the environment of a particular human group includes both cultural and biophysical elements.</a:t>
            </a:r>
          </a:p>
          <a:p>
            <a:pPr marL="0" indent="0" algn="just">
              <a:buNone/>
            </a:pPr>
            <a:r>
              <a:rPr lang="en-US" dirty="0"/>
              <a:t> </a:t>
            </a:r>
          </a:p>
          <a:p>
            <a:pPr algn="just"/>
            <a:r>
              <a:rPr lang="en-US" dirty="0"/>
              <a:t>By extension, the organism/ environment dynamic, which is relational and perspectivist, is often incorrectly fused with the nature/cultured dualism, which is essentialist and substantive. </a:t>
            </a:r>
          </a:p>
          <a:p>
            <a:pPr algn="just"/>
            <a:endParaRPr lang="en-US" dirty="0"/>
          </a:p>
        </p:txBody>
      </p:sp>
    </p:spTree>
    <p:extLst>
      <p:ext uri="{BB962C8B-B14F-4D97-AF65-F5344CB8AC3E}">
        <p14:creationId xmlns:p14="http://schemas.microsoft.com/office/powerpoint/2010/main" val="419509448"/>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16128</TotalTime>
  <Words>2628</Words>
  <Application>Microsoft Macintosh PowerPoint</Application>
  <PresentationFormat>Widescreen</PresentationFormat>
  <Paragraphs>142</Paragraphs>
  <Slides>30</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Calibri</vt:lpstr>
      <vt:lpstr>Gill Sans MT</vt:lpstr>
      <vt:lpstr>Gallery</vt:lpstr>
      <vt:lpstr>HISTORY AND DEVELOPMENT OF ENVIRONMENTAL ANTHROPOLOGY</vt:lpstr>
      <vt:lpstr>Ecological &amp; ENVIRONMENTAL anthropology</vt:lpstr>
      <vt:lpstr>Ecological anthropology</vt:lpstr>
      <vt:lpstr>Definition and Scope of Environmental Anthropology  </vt:lpstr>
      <vt:lpstr>Environmental anthropology </vt:lpstr>
      <vt:lpstr>BASIC PREMISES</vt:lpstr>
      <vt:lpstr>DEVELOPMENT OF ENVIRONMENTALISM PERSPECTIVE IN ANTHROPOLOGY   </vt:lpstr>
      <vt:lpstr>DEVELOPMENT OF ENVIRONMENTALISM PERSPECTIVE IN ANTHROPOLOGY   </vt:lpstr>
      <vt:lpstr>Anthropological Engagement with Environmentalism  </vt:lpstr>
      <vt:lpstr>The Origin of Species (1859)</vt:lpstr>
      <vt:lpstr>PowerPoint Presentation</vt:lpstr>
      <vt:lpstr>development OF ecological anthropology</vt:lpstr>
      <vt:lpstr>tHE POINT OF REACTION IN ECOLOGICAL ANTHROPOLOGY:</vt:lpstr>
      <vt:lpstr>THE FIRST STAGEOF ECOLOGICAL ANTHROPOLOGY: </vt:lpstr>
      <vt:lpstr>JULIAN STEWARD AND LESLIEWHITE  </vt:lpstr>
      <vt:lpstr>Julian Steward (1902-1972) </vt:lpstr>
      <vt:lpstr>Julian Steward (1902-1972) </vt:lpstr>
      <vt:lpstr>Leslie White (1900-1975)</vt:lpstr>
      <vt:lpstr>THE second STAGE OF ECOLOGICAL ANTHROPOLOGY:  </vt:lpstr>
      <vt:lpstr>Neoevolutionism</vt:lpstr>
      <vt:lpstr>Neofunctionalism</vt:lpstr>
      <vt:lpstr>Marvin Harris  (1927-2001) </vt:lpstr>
      <vt:lpstr>Roy A. Rappaport (1926-1997) </vt:lpstr>
      <vt:lpstr>Neofunctionalism</vt:lpstr>
      <vt:lpstr>THE THIRD STAGE OF ECOLOGICAL ANTHROPOLOGY: PROCESSUAL APPROACHES  </vt:lpstr>
      <vt:lpstr>PowerPoint Presentation</vt:lpstr>
      <vt:lpstr>PRINCIPAL CONCEPTS </vt:lpstr>
      <vt:lpstr>PRINCIPAL CONCEPTS</vt:lpstr>
      <vt:lpstr>PRINCIPAL CONCEPTS</vt:lpstr>
      <vt:lpstr>PRINCIPAL CONCEPTS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aatif Siddique</dc:creator>
  <cp:lastModifiedBy>aatif Siddique</cp:lastModifiedBy>
  <cp:revision>47</cp:revision>
  <dcterms:created xsi:type="dcterms:W3CDTF">2020-03-10T06:08:29Z</dcterms:created>
  <dcterms:modified xsi:type="dcterms:W3CDTF">2020-03-29T11:05:31Z</dcterms:modified>
</cp:coreProperties>
</file>